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doc" ContentType="application/msword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9" r:id="rId1"/>
  </p:sldMasterIdLst>
  <p:notesMasterIdLst>
    <p:notesMasterId r:id="rId85"/>
  </p:notesMasterIdLst>
  <p:handoutMasterIdLst>
    <p:handoutMasterId r:id="rId86"/>
  </p:handoutMasterIdLst>
  <p:sldIdLst>
    <p:sldId id="329" r:id="rId2"/>
    <p:sldId id="257" r:id="rId3"/>
    <p:sldId id="730" r:id="rId4"/>
    <p:sldId id="1231" r:id="rId5"/>
    <p:sldId id="1232" r:id="rId6"/>
    <p:sldId id="1233" r:id="rId7"/>
    <p:sldId id="1234" r:id="rId8"/>
    <p:sldId id="1235" r:id="rId9"/>
    <p:sldId id="1236" r:id="rId10"/>
    <p:sldId id="1237" r:id="rId11"/>
    <p:sldId id="1238" r:id="rId12"/>
    <p:sldId id="1239" r:id="rId13"/>
    <p:sldId id="1249" r:id="rId14"/>
    <p:sldId id="1250" r:id="rId15"/>
    <p:sldId id="1251" r:id="rId16"/>
    <p:sldId id="1252" r:id="rId17"/>
    <p:sldId id="1253" r:id="rId18"/>
    <p:sldId id="1254" r:id="rId19"/>
    <p:sldId id="1255" r:id="rId20"/>
    <p:sldId id="1256" r:id="rId21"/>
    <p:sldId id="1259" r:id="rId22"/>
    <p:sldId id="1260" r:id="rId23"/>
    <p:sldId id="1325" r:id="rId24"/>
    <p:sldId id="1261" r:id="rId25"/>
    <p:sldId id="1316" r:id="rId26"/>
    <p:sldId id="1317" r:id="rId27"/>
    <p:sldId id="1318" r:id="rId28"/>
    <p:sldId id="1319" r:id="rId29"/>
    <p:sldId id="1320" r:id="rId30"/>
    <p:sldId id="1321" r:id="rId31"/>
    <p:sldId id="1322" r:id="rId32"/>
    <p:sldId id="1323" r:id="rId33"/>
    <p:sldId id="1324" r:id="rId34"/>
    <p:sldId id="1269" r:id="rId35"/>
    <p:sldId id="1270" r:id="rId36"/>
    <p:sldId id="1271" r:id="rId37"/>
    <p:sldId id="1272" r:id="rId38"/>
    <p:sldId id="1273" r:id="rId39"/>
    <p:sldId id="1274" r:id="rId40"/>
    <p:sldId id="1275" r:id="rId41"/>
    <p:sldId id="1276" r:id="rId42"/>
    <p:sldId id="1277" r:id="rId43"/>
    <p:sldId id="1278" r:id="rId44"/>
    <p:sldId id="1279" r:id="rId45"/>
    <p:sldId id="1280" r:id="rId46"/>
    <p:sldId id="1281" r:id="rId47"/>
    <p:sldId id="1282" r:id="rId48"/>
    <p:sldId id="1283" r:id="rId49"/>
    <p:sldId id="1284" r:id="rId50"/>
    <p:sldId id="1285" r:id="rId51"/>
    <p:sldId id="1286" r:id="rId52"/>
    <p:sldId id="1287" r:id="rId53"/>
    <p:sldId id="1288" r:id="rId54"/>
    <p:sldId id="1289" r:id="rId55"/>
    <p:sldId id="1290" r:id="rId56"/>
    <p:sldId id="1291" r:id="rId57"/>
    <p:sldId id="1292" r:id="rId58"/>
    <p:sldId id="1293" r:id="rId59"/>
    <p:sldId id="1294" r:id="rId60"/>
    <p:sldId id="1295" r:id="rId61"/>
    <p:sldId id="1296" r:id="rId62"/>
    <p:sldId id="1297" r:id="rId63"/>
    <p:sldId id="1298" r:id="rId64"/>
    <p:sldId id="1299" r:id="rId65"/>
    <p:sldId id="1300" r:id="rId66"/>
    <p:sldId id="1301" r:id="rId67"/>
    <p:sldId id="1302" r:id="rId68"/>
    <p:sldId id="1303" r:id="rId69"/>
    <p:sldId id="1304" r:id="rId70"/>
    <p:sldId id="1305" r:id="rId71"/>
    <p:sldId id="1306" r:id="rId72"/>
    <p:sldId id="1307" r:id="rId73"/>
    <p:sldId id="1308" r:id="rId74"/>
    <p:sldId id="1309" r:id="rId75"/>
    <p:sldId id="1310" r:id="rId76"/>
    <p:sldId id="1311" r:id="rId77"/>
    <p:sldId id="1312" r:id="rId78"/>
    <p:sldId id="1313" r:id="rId79"/>
    <p:sldId id="1314" r:id="rId80"/>
    <p:sldId id="1315" r:id="rId81"/>
    <p:sldId id="1194" r:id="rId82"/>
    <p:sldId id="804" r:id="rId83"/>
    <p:sldId id="964" r:id="rId84"/>
  </p:sldIdLst>
  <p:sldSz cx="9144000" cy="6858000" type="screen4x3"/>
  <p:notesSz cx="7099300" cy="10234613"/>
  <p:defaultTextStyle>
    <a:defPPr>
      <a:defRPr lang="zh-TW"/>
    </a:defPPr>
    <a:lvl1pPr algn="l" rtl="0" fontAlgn="base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5pPr>
    <a:lvl6pPr marL="2286000" algn="l" defTabSz="914400" rtl="0" eaLnBrk="1" latinLnBrk="0" hangingPunct="1">
      <a:defRPr kumimoji="1" sz="20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6pPr>
    <a:lvl7pPr marL="2743200" algn="l" defTabSz="914400" rtl="0" eaLnBrk="1" latinLnBrk="0" hangingPunct="1">
      <a:defRPr kumimoji="1" sz="20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7pPr>
    <a:lvl8pPr marL="3200400" algn="l" defTabSz="914400" rtl="0" eaLnBrk="1" latinLnBrk="0" hangingPunct="1">
      <a:defRPr kumimoji="1" sz="20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8pPr>
    <a:lvl9pPr marL="3657600" algn="l" defTabSz="914400" rtl="0" eaLnBrk="1" latinLnBrk="0" hangingPunct="1">
      <a:defRPr kumimoji="1" sz="20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0000"/>
    <a:srgbClr val="8CDC56"/>
    <a:srgbClr val="0000CC"/>
    <a:srgbClr val="6600CC"/>
    <a:srgbClr val="FF00FF"/>
    <a:srgbClr val="008000"/>
    <a:srgbClr val="FFFFFF"/>
    <a:srgbClr val="00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 horzBarState="maximized">
    <p:restoredLeft sz="15339" autoAdjust="0"/>
    <p:restoredTop sz="97043" autoAdjust="0"/>
  </p:normalViewPr>
  <p:slideViewPr>
    <p:cSldViewPr>
      <p:cViewPr varScale="1">
        <p:scale>
          <a:sx n="72" d="100"/>
          <a:sy n="72" d="100"/>
        </p:scale>
        <p:origin x="-1080" y="-96"/>
      </p:cViewPr>
      <p:guideLst>
        <p:guide orient="horz" pos="2160"/>
        <p:guide pos="2880"/>
      </p:guideLst>
    </p:cSldViewPr>
  </p:slideViewPr>
  <p:outlineViewPr>
    <p:cViewPr>
      <p:scale>
        <a:sx n="25" d="100"/>
        <a:sy n="25" d="100"/>
      </p:scale>
      <p:origin x="0" y="0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  <p:sld r:id="rId11" collapse="1"/>
      <p:sld r:id="rId12" collapse="1"/>
      <p:sld r:id="rId13" collapse="1"/>
      <p:sld r:id="rId14" collapse="1"/>
      <p:sld r:id="rId15" collapse="1"/>
      <p:sld r:id="rId16" collapse="1"/>
      <p:sld r:id="rId17" collapse="1"/>
      <p:sld r:id="rId18" collapse="1"/>
      <p:sld r:id="rId19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18840"/>
    </p:cViewPr>
  </p:sorterViewPr>
  <p:notesViewPr>
    <p:cSldViewPr>
      <p:cViewPr varScale="1">
        <p:scale>
          <a:sx n="51" d="100"/>
          <a:sy n="51" d="100"/>
        </p:scale>
        <p:origin x="-1980" y="-78"/>
      </p:cViewPr>
      <p:guideLst>
        <p:guide orient="horz" pos="3223"/>
        <p:guide pos="223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tableStyles" Target="tableStyles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_rels/viewProps.xml.rels><?xml version="1.0" encoding="UTF-8" standalone="yes"?>
<Relationships xmlns="http://schemas.openxmlformats.org/package/2006/relationships"><Relationship Id="rId8" Type="http://schemas.openxmlformats.org/officeDocument/2006/relationships/slide" Target="slides/slide11.xml"/><Relationship Id="rId13" Type="http://schemas.openxmlformats.org/officeDocument/2006/relationships/slide" Target="slides/slide16.xml"/><Relationship Id="rId18" Type="http://schemas.openxmlformats.org/officeDocument/2006/relationships/slide" Target="slides/slide21.xml"/><Relationship Id="rId3" Type="http://schemas.openxmlformats.org/officeDocument/2006/relationships/slide" Target="slides/slide3.xml"/><Relationship Id="rId7" Type="http://schemas.openxmlformats.org/officeDocument/2006/relationships/slide" Target="slides/slide10.xml"/><Relationship Id="rId12" Type="http://schemas.openxmlformats.org/officeDocument/2006/relationships/slide" Target="slides/slide15.xml"/><Relationship Id="rId17" Type="http://schemas.openxmlformats.org/officeDocument/2006/relationships/slide" Target="slides/slide20.xml"/><Relationship Id="rId2" Type="http://schemas.openxmlformats.org/officeDocument/2006/relationships/slide" Target="slides/slide2.xml"/><Relationship Id="rId16" Type="http://schemas.openxmlformats.org/officeDocument/2006/relationships/slide" Target="slides/slide19.xml"/><Relationship Id="rId1" Type="http://schemas.openxmlformats.org/officeDocument/2006/relationships/slide" Target="slides/slide1.xml"/><Relationship Id="rId6" Type="http://schemas.openxmlformats.org/officeDocument/2006/relationships/slide" Target="slides/slide9.xml"/><Relationship Id="rId11" Type="http://schemas.openxmlformats.org/officeDocument/2006/relationships/slide" Target="slides/slide14.xml"/><Relationship Id="rId5" Type="http://schemas.openxmlformats.org/officeDocument/2006/relationships/slide" Target="slides/slide8.xml"/><Relationship Id="rId15" Type="http://schemas.openxmlformats.org/officeDocument/2006/relationships/slide" Target="slides/slide18.xml"/><Relationship Id="rId10" Type="http://schemas.openxmlformats.org/officeDocument/2006/relationships/slide" Target="slides/slide13.xml"/><Relationship Id="rId19" Type="http://schemas.openxmlformats.org/officeDocument/2006/relationships/slide" Target="slides/slide22.xml"/><Relationship Id="rId4" Type="http://schemas.openxmlformats.org/officeDocument/2006/relationships/slide" Target="slides/slide7.xml"/><Relationship Id="rId9" Type="http://schemas.openxmlformats.org/officeDocument/2006/relationships/slide" Target="slides/slide12.xml"/><Relationship Id="rId14" Type="http://schemas.openxmlformats.org/officeDocument/2006/relationships/slide" Target="slides/slide1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5480" cy="512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768" tIns="47384" rIns="94768" bIns="47384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3821" y="0"/>
            <a:ext cx="3075479" cy="512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768" tIns="47384" rIns="94768" bIns="47384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174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2309"/>
            <a:ext cx="3075480" cy="512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768" tIns="47384" rIns="94768" bIns="47384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174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3821" y="9722309"/>
            <a:ext cx="3075479" cy="512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768" tIns="47384" rIns="94768" bIns="47384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fld id="{A471F5F0-8F32-4F42-99C0-EB282D3B4C9B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751962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5480" cy="512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768" tIns="47384" rIns="94768" bIns="47384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2163" y="0"/>
            <a:ext cx="3075480" cy="512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768" tIns="47384" rIns="94768" bIns="47384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321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2188" y="768350"/>
            <a:ext cx="5116512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2662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599" y="4861155"/>
            <a:ext cx="5680103" cy="46058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768" tIns="47384" rIns="94768" bIns="4738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noProof="0" smtClean="0"/>
              <a:t>按一下以編輯母片</a:t>
            </a:r>
          </a:p>
          <a:p>
            <a:pPr lvl="1"/>
            <a:r>
              <a:rPr lang="zh-TW" altLang="en-US" noProof="0" smtClean="0"/>
              <a:t>第二層</a:t>
            </a:r>
          </a:p>
          <a:p>
            <a:pPr lvl="2"/>
            <a:r>
              <a:rPr lang="zh-TW" altLang="en-US" noProof="0" smtClean="0"/>
              <a:t>第三層</a:t>
            </a:r>
          </a:p>
          <a:p>
            <a:pPr lvl="3"/>
            <a:r>
              <a:rPr lang="zh-TW" altLang="en-US" noProof="0" smtClean="0"/>
              <a:t>第四層</a:t>
            </a:r>
          </a:p>
          <a:p>
            <a:pPr lvl="4"/>
            <a:r>
              <a:rPr lang="zh-TW" altLang="en-US" noProof="0" smtClean="0"/>
              <a:t>第五層</a:t>
            </a:r>
          </a:p>
        </p:txBody>
      </p:sp>
      <p:sp>
        <p:nvSpPr>
          <p:cNvPr id="2663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0673"/>
            <a:ext cx="3075480" cy="5123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768" tIns="47384" rIns="94768" bIns="47384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2663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2163" y="9720673"/>
            <a:ext cx="3075480" cy="5123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768" tIns="47384" rIns="94768" bIns="47384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fld id="{8F472B6A-44DB-4E2A-9CCE-F0FEF6F82056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62827560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3123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33124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CEA50352-89CD-4D12-8FAE-BDDC37CC7E2F}" type="slidenum">
              <a:rPr lang="en-US" altLang="zh-TW" smtClean="0"/>
              <a:pPr eaLnBrk="1" hangingPunct="1">
                <a:spcBef>
                  <a:spcPct val="0"/>
                </a:spcBef>
              </a:pPr>
              <a:t>1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0227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80228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A959FAE-2673-4F48-8DD7-A97E6614A22C}" type="slidenum">
              <a:rPr lang="en-US" altLang="zh-TW" smtClean="0"/>
              <a:pPr eaLnBrk="1" hangingPunct="1">
                <a:spcBef>
                  <a:spcPct val="0"/>
                </a:spcBef>
              </a:pPr>
              <a:t>10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0227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80228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A959FAE-2673-4F48-8DD7-A97E6614A22C}" type="slidenum">
              <a:rPr lang="en-US" altLang="zh-TW" smtClean="0"/>
              <a:pPr eaLnBrk="1" hangingPunct="1">
                <a:spcBef>
                  <a:spcPct val="0"/>
                </a:spcBef>
              </a:pPr>
              <a:t>11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0227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80228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A959FAE-2673-4F48-8DD7-A97E6614A22C}" type="slidenum">
              <a:rPr lang="en-US" altLang="zh-TW" smtClean="0"/>
              <a:pPr eaLnBrk="1" hangingPunct="1">
                <a:spcBef>
                  <a:spcPct val="0"/>
                </a:spcBef>
              </a:pPr>
              <a:t>12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0227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80228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A959FAE-2673-4F48-8DD7-A97E6614A22C}" type="slidenum">
              <a:rPr lang="en-US" altLang="zh-TW" smtClean="0"/>
              <a:pPr eaLnBrk="1" hangingPunct="1">
                <a:spcBef>
                  <a:spcPct val="0"/>
                </a:spcBef>
              </a:pPr>
              <a:t>13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0227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80228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A959FAE-2673-4F48-8DD7-A97E6614A22C}" type="slidenum">
              <a:rPr lang="en-US" altLang="zh-TW" smtClean="0"/>
              <a:pPr eaLnBrk="1" hangingPunct="1">
                <a:spcBef>
                  <a:spcPct val="0"/>
                </a:spcBef>
              </a:pPr>
              <a:t>14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0227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80228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A959FAE-2673-4F48-8DD7-A97E6614A22C}" type="slidenum">
              <a:rPr lang="en-US" altLang="zh-TW" smtClean="0"/>
              <a:pPr eaLnBrk="1" hangingPunct="1">
                <a:spcBef>
                  <a:spcPct val="0"/>
                </a:spcBef>
              </a:pPr>
              <a:t>15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0227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80228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A959FAE-2673-4F48-8DD7-A97E6614A22C}" type="slidenum">
              <a:rPr lang="en-US" altLang="zh-TW" smtClean="0"/>
              <a:pPr eaLnBrk="1" hangingPunct="1">
                <a:spcBef>
                  <a:spcPct val="0"/>
                </a:spcBef>
              </a:pPr>
              <a:t>16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0227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80228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A959FAE-2673-4F48-8DD7-A97E6614A22C}" type="slidenum">
              <a:rPr lang="en-US" altLang="zh-TW" smtClean="0"/>
              <a:pPr eaLnBrk="1" hangingPunct="1">
                <a:spcBef>
                  <a:spcPct val="0"/>
                </a:spcBef>
              </a:pPr>
              <a:t>17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0227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80228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A959FAE-2673-4F48-8DD7-A97E6614A22C}" type="slidenum">
              <a:rPr lang="en-US" altLang="zh-TW" smtClean="0"/>
              <a:pPr eaLnBrk="1" hangingPunct="1">
                <a:spcBef>
                  <a:spcPct val="0"/>
                </a:spcBef>
              </a:pPr>
              <a:t>18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0227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80228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A959FAE-2673-4F48-8DD7-A97E6614A22C}" type="slidenum">
              <a:rPr lang="en-US" altLang="zh-TW" smtClean="0"/>
              <a:pPr eaLnBrk="1" hangingPunct="1">
                <a:spcBef>
                  <a:spcPct val="0"/>
                </a:spcBef>
              </a:pPr>
              <a:t>19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4147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34148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34E6EC46-33BA-41A6-8F9C-AC5ED9013FC5}" type="slidenum">
              <a:rPr lang="en-US" altLang="zh-TW" smtClean="0"/>
              <a:pPr eaLnBrk="1" hangingPunct="1">
                <a:spcBef>
                  <a:spcPct val="0"/>
                </a:spcBef>
              </a:pPr>
              <a:t>2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0227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80228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A959FAE-2673-4F48-8DD7-A97E6614A22C}" type="slidenum">
              <a:rPr lang="en-US" altLang="zh-TW" smtClean="0"/>
              <a:pPr eaLnBrk="1" hangingPunct="1">
                <a:spcBef>
                  <a:spcPct val="0"/>
                </a:spcBef>
              </a:pPr>
              <a:t>20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0227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80228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A959FAE-2673-4F48-8DD7-A97E6614A22C}" type="slidenum">
              <a:rPr lang="en-US" altLang="zh-TW" smtClean="0"/>
              <a:pPr eaLnBrk="1" hangingPunct="1">
                <a:spcBef>
                  <a:spcPct val="0"/>
                </a:spcBef>
              </a:pPr>
              <a:t>21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0227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80228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A959FAE-2673-4F48-8DD7-A97E6614A22C}" type="slidenum">
              <a:rPr lang="en-US" altLang="zh-TW" smtClean="0"/>
              <a:pPr eaLnBrk="1" hangingPunct="1">
                <a:spcBef>
                  <a:spcPct val="0"/>
                </a:spcBef>
              </a:pPr>
              <a:t>22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7613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7613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EB6B169B-BAE0-40B3-A0AC-D32EF0125CC1}" type="slidenum">
              <a:rPr lang="en-US" altLang="zh-TW" smtClean="0"/>
              <a:pPr eaLnBrk="1" hangingPunct="1">
                <a:spcBef>
                  <a:spcPct val="0"/>
                </a:spcBef>
              </a:pPr>
              <a:t>23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5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125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8125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8C052CA8-232E-4FA3-A23F-5CF68DD54934}" type="slidenum">
              <a:rPr lang="en-US" altLang="zh-TW" smtClean="0"/>
              <a:pPr eaLnBrk="1" hangingPunct="1">
                <a:spcBef>
                  <a:spcPct val="0"/>
                </a:spcBef>
              </a:pPr>
              <a:t>24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4275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54276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804763" indent="-309524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238098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733337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228576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723815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3219054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714293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4209532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D8906A3D-0D3E-4DFD-9BC8-4CE821E7188C}" type="slidenum">
              <a:rPr lang="zh-TW" altLang="en-US">
                <a:latin typeface="Calibri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25</a:t>
            </a:fld>
            <a:endParaRPr lang="zh-TW" altLang="en-US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5299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55300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804763" indent="-309524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238098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733337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228576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723815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3219054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714293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4209532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D80F15B-38BB-420F-85DE-C423093858EA}" type="slidenum">
              <a:rPr lang="zh-TW" altLang="en-US">
                <a:latin typeface="Calibri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26</a:t>
            </a:fld>
            <a:endParaRPr lang="zh-TW" altLang="en-US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6323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56324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804763" indent="-309524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238098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733337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228576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723815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3219054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714293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4209532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D062E862-FF44-4BF3-9CB9-E1C217EC3BF8}" type="slidenum">
              <a:rPr lang="zh-TW" altLang="en-US">
                <a:latin typeface="Calibri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27</a:t>
            </a:fld>
            <a:endParaRPr lang="zh-TW" altLang="en-US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7347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57348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804763" indent="-309524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238098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733337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228576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723815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3219054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714293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4209532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14D32EAE-45A0-4A0E-961C-973D56EC9305}" type="slidenum">
              <a:rPr lang="zh-TW" altLang="en-US">
                <a:latin typeface="Calibri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28</a:t>
            </a:fld>
            <a:endParaRPr lang="zh-TW" altLang="en-US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8371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58372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804763" indent="-309524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238098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733337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228576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723815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3219054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714293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4209532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C40AA901-D1CF-4751-BC83-DA98BDF5A059}" type="slidenum">
              <a:rPr lang="zh-TW" altLang="en-US">
                <a:latin typeface="Calibri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29</a:t>
            </a:fld>
            <a:endParaRPr lang="zh-TW" altLang="en-US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721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3722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9359F609-6B1D-45F9-B950-4B59A78243D9}" type="slidenum">
              <a:rPr lang="en-US" altLang="zh-TW" smtClean="0"/>
              <a:pPr eaLnBrk="1" hangingPunct="1">
                <a:spcBef>
                  <a:spcPct val="0"/>
                </a:spcBef>
              </a:pPr>
              <a:t>3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9395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59396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804763" indent="-309524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238098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733337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228576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723815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3219054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714293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4209532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D920062-6BC9-4E47-9A3F-0893C02234BB}" type="slidenum">
              <a:rPr lang="zh-TW" altLang="en-US">
                <a:latin typeface="Calibri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30</a:t>
            </a:fld>
            <a:endParaRPr lang="zh-TW" altLang="en-US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0419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60420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804763" indent="-309524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238098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733337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228576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723815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3219054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714293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4209532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E906DBD2-83C5-43A6-A9B7-F5F0022685FA}" type="slidenum">
              <a:rPr lang="zh-TW" altLang="en-US">
                <a:latin typeface="Calibri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31</a:t>
            </a:fld>
            <a:endParaRPr lang="zh-TW" altLang="en-US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43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61444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804763" indent="-309524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238098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733337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228576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723815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3219054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714293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4209532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213ECE7-30F4-4602-BD91-392C5F2C6243}" type="slidenum">
              <a:rPr lang="zh-TW" altLang="en-US">
                <a:latin typeface="Calibri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32</a:t>
            </a:fld>
            <a:endParaRPr lang="zh-TW" altLang="en-US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5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125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8125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8C052CA8-232E-4FA3-A23F-5CF68DD54934}" type="slidenum">
              <a:rPr lang="en-US" altLang="zh-TW" smtClean="0"/>
              <a:pPr eaLnBrk="1" hangingPunct="1">
                <a:spcBef>
                  <a:spcPct val="0"/>
                </a:spcBef>
              </a:pPr>
              <a:t>33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05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5805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5805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D122820C-B112-48F1-AD19-2D2CBA7F45D2}" type="slidenum">
              <a:rPr lang="en-US" altLang="zh-TW" smtClean="0"/>
              <a:pPr eaLnBrk="1" hangingPunct="1">
                <a:spcBef>
                  <a:spcPct val="0"/>
                </a:spcBef>
              </a:pPr>
              <a:t>81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074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59075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59076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A82E7095-7F85-4370-AEF0-FCFBF9BF06E9}" type="slidenum">
              <a:rPr lang="en-US" altLang="zh-TW" smtClean="0"/>
              <a:pPr eaLnBrk="1" hangingPunct="1">
                <a:spcBef>
                  <a:spcPct val="0"/>
                </a:spcBef>
              </a:pPr>
              <a:t>82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09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009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6010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5623A576-3C53-4C82-B8EE-8D912C1FFC50}" type="slidenum">
              <a:rPr lang="en-US" altLang="zh-TW" smtClean="0"/>
              <a:pPr eaLnBrk="1" hangingPunct="1">
                <a:spcBef>
                  <a:spcPct val="0"/>
                </a:spcBef>
              </a:pPr>
              <a:t>83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7613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7613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EB6B169B-BAE0-40B3-A0AC-D32EF0125CC1}" type="slidenum">
              <a:rPr lang="en-US" altLang="zh-TW" smtClean="0"/>
              <a:pPr eaLnBrk="1" hangingPunct="1">
                <a:spcBef>
                  <a:spcPct val="0"/>
                </a:spcBef>
              </a:pPr>
              <a:t>4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77155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77156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D015881E-5ABB-4B08-ACA4-F55F2C87B168}" type="slidenum">
              <a:rPr lang="en-US" altLang="zh-TW" smtClean="0"/>
              <a:pPr eaLnBrk="1" hangingPunct="1">
                <a:spcBef>
                  <a:spcPct val="0"/>
                </a:spcBef>
              </a:pPr>
              <a:t>5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77155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77156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D015881E-5ABB-4B08-ACA4-F55F2C87B168}" type="slidenum">
              <a:rPr lang="en-US" altLang="zh-TW" smtClean="0"/>
              <a:pPr eaLnBrk="1" hangingPunct="1">
                <a:spcBef>
                  <a:spcPct val="0"/>
                </a:spcBef>
              </a:pPr>
              <a:t>6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7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7817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7818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C70AAA98-3AF4-486E-AAE4-F21AD72B02DC}" type="slidenum">
              <a:rPr lang="en-US" altLang="zh-TW" smtClean="0"/>
              <a:pPr eaLnBrk="1" hangingPunct="1">
                <a:spcBef>
                  <a:spcPct val="0"/>
                </a:spcBef>
              </a:pPr>
              <a:t>7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02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79203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79204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CAC338C-0B82-4C6B-B40C-009322851A65}" type="slidenum">
              <a:rPr lang="en-US" altLang="zh-TW" smtClean="0"/>
              <a:pPr eaLnBrk="1" hangingPunct="1">
                <a:spcBef>
                  <a:spcPct val="0"/>
                </a:spcBef>
              </a:pPr>
              <a:t>8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0227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80228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A959FAE-2673-4F48-8DD7-A97E6614A22C}" type="slidenum">
              <a:rPr lang="en-US" altLang="zh-TW" smtClean="0"/>
              <a:pPr eaLnBrk="1" hangingPunct="1">
                <a:spcBef>
                  <a:spcPct val="0"/>
                </a:spcBef>
              </a:pPr>
              <a:t>9</a:t>
            </a:fld>
            <a:endParaRPr lang="en-US" altLang="zh-TW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0" y="0"/>
            <a:ext cx="9144000" cy="6858000"/>
            <a:chOff x="0" y="0"/>
            <a:chExt cx="5760" cy="4320"/>
          </a:xfrm>
        </p:grpSpPr>
        <p:sp>
          <p:nvSpPr>
            <p:cNvPr id="5" name="Rectangle 3"/>
            <p:cNvSpPr>
              <a:spLocks noChangeArrowheads="1"/>
            </p:cNvSpPr>
            <p:nvPr/>
          </p:nvSpPr>
          <p:spPr bwMode="hidden">
            <a:xfrm>
              <a:off x="0" y="0"/>
              <a:ext cx="2208" cy="4320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algn="ctr" eaLnBrk="1" hangingPunct="1">
                <a:defRPr/>
              </a:pPr>
              <a:endParaRPr kumimoji="0" lang="zh-TW" altLang="zh-TW" sz="2400" smtClean="0">
                <a:latin typeface="Times New Roman" pitchFamily="18" charset="0"/>
              </a:endParaRPr>
            </a:p>
          </p:txBody>
        </p:sp>
        <p:sp>
          <p:nvSpPr>
            <p:cNvPr id="6" name="Rectangle 4"/>
            <p:cNvSpPr>
              <a:spLocks noChangeArrowheads="1"/>
            </p:cNvSpPr>
            <p:nvPr/>
          </p:nvSpPr>
          <p:spPr bwMode="hidden">
            <a:xfrm>
              <a:off x="1081" y="1065"/>
              <a:ext cx="4679" cy="159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2400" smtClean="0">
                <a:latin typeface="Times New Roman" pitchFamily="18" charset="0"/>
              </a:endParaRPr>
            </a:p>
          </p:txBody>
        </p:sp>
        <p:grpSp>
          <p:nvGrpSpPr>
            <p:cNvPr id="7" name="Group 5"/>
            <p:cNvGrpSpPr>
              <a:grpSpLocks/>
            </p:cNvGrpSpPr>
            <p:nvPr/>
          </p:nvGrpSpPr>
          <p:grpSpPr bwMode="auto">
            <a:xfrm>
              <a:off x="0" y="672"/>
              <a:ext cx="1806" cy="1989"/>
              <a:chOff x="0" y="672"/>
              <a:chExt cx="1806" cy="1989"/>
            </a:xfrm>
          </p:grpSpPr>
          <p:sp>
            <p:nvSpPr>
              <p:cNvPr id="8" name="Rectangle 6"/>
              <p:cNvSpPr>
                <a:spLocks noChangeArrowheads="1"/>
              </p:cNvSpPr>
              <p:nvPr userDrawn="1"/>
            </p:nvSpPr>
            <p:spPr bwMode="auto">
              <a:xfrm>
                <a:off x="361" y="2257"/>
                <a:ext cx="363" cy="404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9pPr>
              </a:lstStyle>
              <a:p>
                <a:pPr eaLnBrk="1" hangingPunct="1">
                  <a:defRPr/>
                </a:pPr>
                <a:endParaRPr kumimoji="0" lang="zh-TW" altLang="zh-TW" sz="2400" smtClean="0">
                  <a:latin typeface="Times New Roman" pitchFamily="18" charset="0"/>
                </a:endParaRPr>
              </a:p>
            </p:txBody>
          </p:sp>
          <p:sp>
            <p:nvSpPr>
              <p:cNvPr id="9" name="Rectangle 7"/>
              <p:cNvSpPr>
                <a:spLocks noChangeArrowheads="1"/>
              </p:cNvSpPr>
              <p:nvPr userDrawn="1"/>
            </p:nvSpPr>
            <p:spPr bwMode="auto">
              <a:xfrm>
                <a:off x="1081" y="1065"/>
                <a:ext cx="362" cy="405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9pPr>
              </a:lstStyle>
              <a:p>
                <a:pPr eaLnBrk="1" hangingPunct="1">
                  <a:defRPr/>
                </a:pPr>
                <a:endParaRPr kumimoji="0" lang="zh-TW" altLang="zh-TW" sz="2400" smtClean="0">
                  <a:latin typeface="Times New Roman" pitchFamily="18" charset="0"/>
                </a:endParaRPr>
              </a:p>
            </p:txBody>
          </p:sp>
          <p:sp>
            <p:nvSpPr>
              <p:cNvPr id="10" name="Rectangle 8"/>
              <p:cNvSpPr>
                <a:spLocks noChangeArrowheads="1"/>
              </p:cNvSpPr>
              <p:nvPr userDrawn="1"/>
            </p:nvSpPr>
            <p:spPr bwMode="auto">
              <a:xfrm>
                <a:off x="1437" y="672"/>
                <a:ext cx="369" cy="400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9pPr>
              </a:lstStyle>
              <a:p>
                <a:pPr eaLnBrk="1" hangingPunct="1">
                  <a:defRPr/>
                </a:pPr>
                <a:endParaRPr kumimoji="0" lang="zh-TW" altLang="zh-TW" sz="2400" smtClean="0">
                  <a:latin typeface="Times New Roman" pitchFamily="18" charset="0"/>
                </a:endParaRPr>
              </a:p>
            </p:txBody>
          </p:sp>
          <p:sp>
            <p:nvSpPr>
              <p:cNvPr id="11" name="Rectangle 9"/>
              <p:cNvSpPr>
                <a:spLocks noChangeArrowheads="1"/>
              </p:cNvSpPr>
              <p:nvPr userDrawn="1"/>
            </p:nvSpPr>
            <p:spPr bwMode="auto">
              <a:xfrm>
                <a:off x="719" y="2257"/>
                <a:ext cx="368" cy="404"/>
              </a:xfrm>
              <a:prstGeom prst="rect">
                <a:avLst/>
              </a:prstGeom>
              <a:solidFill>
                <a:srgbClr val="7171A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9pPr>
              </a:lstStyle>
              <a:p>
                <a:pPr eaLnBrk="1" hangingPunct="1">
                  <a:defRPr/>
                </a:pPr>
                <a:endParaRPr kumimoji="0" lang="zh-TW" altLang="zh-TW" sz="2400" smtClean="0">
                  <a:latin typeface="Times New Roman" pitchFamily="18" charset="0"/>
                </a:endParaRPr>
              </a:p>
            </p:txBody>
          </p:sp>
          <p:sp>
            <p:nvSpPr>
              <p:cNvPr id="12" name="Rectangle 10"/>
              <p:cNvSpPr>
                <a:spLocks noChangeArrowheads="1"/>
              </p:cNvSpPr>
              <p:nvPr userDrawn="1"/>
            </p:nvSpPr>
            <p:spPr bwMode="auto">
              <a:xfrm>
                <a:off x="1437" y="1065"/>
                <a:ext cx="369" cy="40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9pPr>
              </a:lstStyle>
              <a:p>
                <a:pPr eaLnBrk="1" hangingPunct="1">
                  <a:defRPr/>
                </a:pPr>
                <a:endParaRPr kumimoji="0" lang="zh-TW" altLang="zh-TW" sz="2400" smtClean="0">
                  <a:latin typeface="Times New Roman" pitchFamily="18" charset="0"/>
                </a:endParaRPr>
              </a:p>
            </p:txBody>
          </p:sp>
          <p:sp>
            <p:nvSpPr>
              <p:cNvPr id="13" name="Rectangle 11"/>
              <p:cNvSpPr>
                <a:spLocks noChangeArrowheads="1"/>
              </p:cNvSpPr>
              <p:nvPr userDrawn="1"/>
            </p:nvSpPr>
            <p:spPr bwMode="auto">
              <a:xfrm>
                <a:off x="719" y="1464"/>
                <a:ext cx="368" cy="399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9pPr>
              </a:lstStyle>
              <a:p>
                <a:pPr eaLnBrk="1" hangingPunct="1">
                  <a:defRPr/>
                </a:pPr>
                <a:endParaRPr kumimoji="0" lang="zh-TW" altLang="zh-TW" sz="2400" smtClean="0">
                  <a:latin typeface="Times New Roman" pitchFamily="18" charset="0"/>
                </a:endParaRPr>
              </a:p>
            </p:txBody>
          </p:sp>
          <p:sp>
            <p:nvSpPr>
              <p:cNvPr id="14" name="Rectangle 12"/>
              <p:cNvSpPr>
                <a:spLocks noChangeArrowheads="1"/>
              </p:cNvSpPr>
              <p:nvPr userDrawn="1"/>
            </p:nvSpPr>
            <p:spPr bwMode="auto">
              <a:xfrm>
                <a:off x="0" y="1464"/>
                <a:ext cx="367" cy="399"/>
              </a:xfrm>
              <a:prstGeom prst="rect">
                <a:avLst/>
              </a:prstGeom>
              <a:solidFill>
                <a:srgbClr val="7171A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9pPr>
              </a:lstStyle>
              <a:p>
                <a:pPr eaLnBrk="1" hangingPunct="1">
                  <a:defRPr/>
                </a:pPr>
                <a:endParaRPr kumimoji="0" lang="zh-TW" altLang="zh-TW" sz="2400" smtClean="0">
                  <a:latin typeface="Times New Roman" pitchFamily="18" charset="0"/>
                </a:endParaRPr>
              </a:p>
            </p:txBody>
          </p:sp>
          <p:sp>
            <p:nvSpPr>
              <p:cNvPr id="15" name="Rectangle 13"/>
              <p:cNvSpPr>
                <a:spLocks noChangeArrowheads="1"/>
              </p:cNvSpPr>
              <p:nvPr userDrawn="1"/>
            </p:nvSpPr>
            <p:spPr bwMode="auto">
              <a:xfrm>
                <a:off x="1081" y="1464"/>
                <a:ext cx="362" cy="399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9pPr>
              </a:lstStyle>
              <a:p>
                <a:pPr eaLnBrk="1" hangingPunct="1">
                  <a:defRPr/>
                </a:pPr>
                <a:endParaRPr kumimoji="0" lang="zh-TW" altLang="zh-TW" sz="2400" smtClean="0">
                  <a:latin typeface="Times New Roman" pitchFamily="18" charset="0"/>
                </a:endParaRPr>
              </a:p>
            </p:txBody>
          </p:sp>
          <p:sp>
            <p:nvSpPr>
              <p:cNvPr id="16" name="Rectangle 14"/>
              <p:cNvSpPr>
                <a:spLocks noChangeArrowheads="1"/>
              </p:cNvSpPr>
              <p:nvPr userDrawn="1"/>
            </p:nvSpPr>
            <p:spPr bwMode="auto">
              <a:xfrm>
                <a:off x="361" y="1857"/>
                <a:ext cx="363" cy="406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9pPr>
              </a:lstStyle>
              <a:p>
                <a:pPr eaLnBrk="1" hangingPunct="1">
                  <a:defRPr/>
                </a:pPr>
                <a:endParaRPr kumimoji="0" lang="zh-TW" altLang="zh-TW" sz="2400" smtClean="0">
                  <a:latin typeface="Times New Roman" pitchFamily="18" charset="0"/>
                </a:endParaRPr>
              </a:p>
            </p:txBody>
          </p:sp>
          <p:sp>
            <p:nvSpPr>
              <p:cNvPr id="17" name="Rectangle 15"/>
              <p:cNvSpPr>
                <a:spLocks noChangeArrowheads="1"/>
              </p:cNvSpPr>
              <p:nvPr userDrawn="1"/>
            </p:nvSpPr>
            <p:spPr bwMode="auto">
              <a:xfrm>
                <a:off x="719" y="1857"/>
                <a:ext cx="368" cy="40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9pPr>
              </a:lstStyle>
              <a:p>
                <a:pPr eaLnBrk="1" hangingPunct="1">
                  <a:defRPr/>
                </a:pPr>
                <a:endParaRPr kumimoji="0" lang="zh-TW" altLang="zh-TW" sz="2400" smtClean="0">
                  <a:latin typeface="Times New Roman" pitchFamily="18" charset="0"/>
                </a:endParaRPr>
              </a:p>
            </p:txBody>
          </p:sp>
        </p:grpSp>
      </p:grpSp>
      <p:sp>
        <p:nvSpPr>
          <p:cNvPr id="24595" name="Rectangle 19"/>
          <p:cNvSpPr>
            <a:spLocks noGrp="1" noChangeArrowheads="1"/>
          </p:cNvSpPr>
          <p:nvPr>
            <p:ph type="ctrTitle"/>
          </p:nvPr>
        </p:nvSpPr>
        <p:spPr>
          <a:xfrm>
            <a:off x="2971800" y="1828800"/>
            <a:ext cx="6019800" cy="2209800"/>
          </a:xfrm>
        </p:spPr>
        <p:txBody>
          <a:bodyPr/>
          <a:lstStyle>
            <a:lvl1pPr>
              <a:defRPr sz="4200">
                <a:solidFill>
                  <a:srgbClr val="FFFFFF"/>
                </a:solidFill>
              </a:defRPr>
            </a:lvl1pPr>
          </a:lstStyle>
          <a:p>
            <a:pPr lvl="0"/>
            <a:r>
              <a:rPr lang="zh-TW" altLang="en-US" noProof="0" smtClean="0"/>
              <a:t>按一下以編輯母片標題樣式</a:t>
            </a:r>
          </a:p>
        </p:txBody>
      </p:sp>
      <p:sp>
        <p:nvSpPr>
          <p:cNvPr id="24596" name="Rectangle 20"/>
          <p:cNvSpPr>
            <a:spLocks noGrp="1" noChangeArrowheads="1"/>
          </p:cNvSpPr>
          <p:nvPr>
            <p:ph type="subTitle" idx="1"/>
          </p:nvPr>
        </p:nvSpPr>
        <p:spPr>
          <a:xfrm>
            <a:off x="2971800" y="4267200"/>
            <a:ext cx="6019800" cy="17526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2600"/>
            </a:lvl1pPr>
          </a:lstStyle>
          <a:p>
            <a:pPr lvl="0"/>
            <a:r>
              <a:rPr lang="zh-TW" altLang="en-US" noProof="0" smtClean="0"/>
              <a:t>按一下以編輯母片副標題樣式</a:t>
            </a:r>
          </a:p>
        </p:txBody>
      </p:sp>
      <p:sp>
        <p:nvSpPr>
          <p:cNvPr id="19" name="Rectangle 1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859DC0-D26E-4A27-BA8E-EC5CE29B721C}" type="datetime1">
              <a:rPr lang="zh-TW" altLang="en-US"/>
              <a:pPr>
                <a:defRPr/>
              </a:pPr>
              <a:t>2017/1/14</a:t>
            </a:fld>
            <a:endParaRPr lang="en-US" altLang="zh-TW"/>
          </a:p>
        </p:txBody>
      </p:sp>
      <p:sp>
        <p:nvSpPr>
          <p:cNvPr id="20" name="Rectangle 1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21" name="Rectangle 1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13A0658-0BCF-4BCF-9480-3262751EE89C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685538999"/>
      </p:ext>
    </p:extLst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D01F505-369C-4EAC-AAC0-D89CFDEABC81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10FC2E-A1FC-4AEA-B713-85A64300EE80}" type="datetime1">
              <a:rPr lang="zh-TW" altLang="en-US"/>
              <a:pPr>
                <a:defRPr/>
              </a:pPr>
              <a:t>2017/1/14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365184907"/>
      </p:ext>
    </p:extLst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28600"/>
            <a:ext cx="2057400" cy="5257800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28600"/>
            <a:ext cx="6019800" cy="5257800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777E414-1AE7-41CD-8CBF-C5A001D5D492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F6802C6-0797-47B4-8440-790C83916A50}" type="datetime1">
              <a:rPr lang="zh-TW" altLang="en-US"/>
              <a:pPr>
                <a:defRPr/>
              </a:pPr>
              <a:t>2017/1/14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382502353"/>
      </p:ext>
    </p:extLst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標題及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3716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表格版面配置區 2"/>
          <p:cNvSpPr>
            <a:spLocks noGrp="1"/>
          </p:cNvSpPr>
          <p:nvPr>
            <p:ph type="tbl" idx="1"/>
          </p:nvPr>
        </p:nvSpPr>
        <p:spPr>
          <a:xfrm>
            <a:off x="457200" y="1600200"/>
            <a:ext cx="8229600" cy="3886200"/>
          </a:xfrm>
        </p:spPr>
        <p:txBody>
          <a:bodyPr/>
          <a:lstStyle/>
          <a:p>
            <a:pPr lvl="0"/>
            <a:endParaRPr lang="zh-TW" altLang="en-US" noProof="0" smtClean="0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5DFD106-BCD8-487F-8B38-1BC998144367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85B9461-15CA-4FCF-AB5A-D0D9AA859AA3}" type="datetime1">
              <a:rPr lang="zh-TW" altLang="en-US"/>
              <a:pPr>
                <a:defRPr/>
              </a:pPr>
              <a:t>2017/1/14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870119046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標題，文字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3716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388620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388620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F05EA17-47AA-406A-A27C-E396796AD99A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2B73FE5-E0AA-4241-819C-34A2E6E60D89}" type="datetime1">
              <a:rPr lang="zh-TW" altLang="en-US"/>
              <a:pPr>
                <a:defRPr/>
              </a:pPr>
              <a:t>2017/1/14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703191628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9" descr="底圖"/>
          <p:cNvPicPr>
            <a:picLocks noChangeAspect="1" noChangeArrowheads="1"/>
          </p:cNvPicPr>
          <p:nvPr userDrawn="1"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676400" cy="6858000"/>
          </a:xfrm>
          <a:prstGeom prst="rect">
            <a:avLst/>
          </a:prstGeom>
          <a:gradFill>
            <a:gsLst>
              <a:gs pos="0">
                <a:srgbClr val="92D050"/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</p:spPr>
      </p:pic>
      <p:grpSp>
        <p:nvGrpSpPr>
          <p:cNvPr id="5" name="Group 4"/>
          <p:cNvGrpSpPr>
            <a:grpSpLocks/>
          </p:cNvGrpSpPr>
          <p:nvPr/>
        </p:nvGrpSpPr>
        <p:grpSpPr bwMode="auto">
          <a:xfrm>
            <a:off x="0" y="63500"/>
            <a:ext cx="9144000" cy="546100"/>
            <a:chOff x="0" y="0"/>
            <a:chExt cx="5760" cy="344"/>
          </a:xfrm>
        </p:grpSpPr>
        <p:sp>
          <p:nvSpPr>
            <p:cNvPr id="6" name="Rectangle 5"/>
            <p:cNvSpPr>
              <a:spLocks noChangeArrowheads="1"/>
            </p:cNvSpPr>
            <p:nvPr/>
          </p:nvSpPr>
          <p:spPr bwMode="auto">
            <a:xfrm>
              <a:off x="0" y="0"/>
              <a:ext cx="180" cy="336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algn="ctr" eaLnBrk="1" hangingPunct="1">
                <a:defRPr/>
              </a:pPr>
              <a:endParaRPr kumimoji="0" lang="zh-TW" altLang="zh-TW" sz="2400" smtClean="0">
                <a:latin typeface="Times New Roman" pitchFamily="18" charset="0"/>
              </a:endParaRPr>
            </a:p>
          </p:txBody>
        </p:sp>
        <p:sp>
          <p:nvSpPr>
            <p:cNvPr id="7" name="Rectangle 6"/>
            <p:cNvSpPr>
              <a:spLocks noChangeArrowheads="1"/>
            </p:cNvSpPr>
            <p:nvPr/>
          </p:nvSpPr>
          <p:spPr bwMode="auto">
            <a:xfrm>
              <a:off x="260" y="85"/>
              <a:ext cx="5500" cy="173"/>
            </a:xfrm>
            <a:prstGeom prst="rect">
              <a:avLst/>
            </a:prstGeom>
            <a:gradFill rotWithShape="0">
              <a:gsLst>
                <a:gs pos="0">
                  <a:srgbClr val="00B0F0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2400" smtClean="0">
                <a:latin typeface="Times New Roman" pitchFamily="18" charset="0"/>
              </a:endParaRPr>
            </a:p>
          </p:txBody>
        </p:sp>
        <p:sp>
          <p:nvSpPr>
            <p:cNvPr id="8" name="Rectangle 7"/>
            <p:cNvSpPr>
              <a:spLocks noChangeArrowheads="1"/>
            </p:cNvSpPr>
            <p:nvPr/>
          </p:nvSpPr>
          <p:spPr bwMode="auto">
            <a:xfrm>
              <a:off x="258" y="85"/>
              <a:ext cx="87" cy="89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hlink"/>
                </a:solidFill>
              </a:endParaRPr>
            </a:p>
          </p:txBody>
        </p:sp>
        <p:sp>
          <p:nvSpPr>
            <p:cNvPr id="9" name="Rectangle 8"/>
            <p:cNvSpPr>
              <a:spLocks noChangeArrowheads="1"/>
            </p:cNvSpPr>
            <p:nvPr/>
          </p:nvSpPr>
          <p:spPr bwMode="auto">
            <a:xfrm>
              <a:off x="345" y="0"/>
              <a:ext cx="88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hlink"/>
                </a:solidFill>
              </a:endParaRPr>
            </a:p>
          </p:txBody>
        </p:sp>
        <p:sp>
          <p:nvSpPr>
            <p:cNvPr id="10" name="Rectangle 9"/>
            <p:cNvSpPr>
              <a:spLocks noChangeArrowheads="1"/>
            </p:cNvSpPr>
            <p:nvPr/>
          </p:nvSpPr>
          <p:spPr bwMode="auto">
            <a:xfrm>
              <a:off x="345" y="85"/>
              <a:ext cx="88" cy="8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accent2"/>
                </a:solidFill>
              </a:endParaRPr>
            </a:p>
          </p:txBody>
        </p:sp>
        <p:sp>
          <p:nvSpPr>
            <p:cNvPr id="11" name="Rectangle 10"/>
            <p:cNvSpPr>
              <a:spLocks noChangeArrowheads="1"/>
            </p:cNvSpPr>
            <p:nvPr/>
          </p:nvSpPr>
          <p:spPr bwMode="auto">
            <a:xfrm>
              <a:off x="173" y="173"/>
              <a:ext cx="86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hlink"/>
                </a:solidFill>
              </a:endParaRPr>
            </a:p>
          </p:txBody>
        </p:sp>
        <p:sp>
          <p:nvSpPr>
            <p:cNvPr id="12" name="Rectangle 11"/>
            <p:cNvSpPr>
              <a:spLocks noChangeArrowheads="1"/>
            </p:cNvSpPr>
            <p:nvPr/>
          </p:nvSpPr>
          <p:spPr bwMode="auto">
            <a:xfrm>
              <a:off x="83" y="86"/>
              <a:ext cx="89" cy="87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2400" smtClean="0">
                <a:latin typeface="Times New Roman" pitchFamily="18" charset="0"/>
              </a:endParaRPr>
            </a:p>
          </p:txBody>
        </p:sp>
        <p:sp>
          <p:nvSpPr>
            <p:cNvPr id="13" name="Rectangle 12"/>
            <p:cNvSpPr>
              <a:spLocks noChangeArrowheads="1"/>
            </p:cNvSpPr>
            <p:nvPr/>
          </p:nvSpPr>
          <p:spPr bwMode="auto">
            <a:xfrm>
              <a:off x="258" y="171"/>
              <a:ext cx="87" cy="8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accent2"/>
                </a:solidFill>
              </a:endParaRPr>
            </a:p>
          </p:txBody>
        </p:sp>
        <p:sp>
          <p:nvSpPr>
            <p:cNvPr id="14" name="Rectangle 13"/>
            <p:cNvSpPr>
              <a:spLocks noChangeArrowheads="1"/>
            </p:cNvSpPr>
            <p:nvPr/>
          </p:nvSpPr>
          <p:spPr bwMode="auto">
            <a:xfrm>
              <a:off x="173" y="258"/>
              <a:ext cx="86" cy="8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accent2"/>
                </a:solidFill>
              </a:endParaRPr>
            </a:p>
          </p:txBody>
        </p:sp>
      </p:grp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16" name="Rectangle 2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7" name="Rectangle 3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73D5A7-9673-40FC-A8BD-3915090A8071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18" name="Rectangle 16"/>
          <p:cNvSpPr>
            <a:spLocks noGrp="1" noChangeArrowheads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2014/10/22</a:t>
            </a:r>
          </a:p>
        </p:txBody>
      </p:sp>
    </p:spTree>
    <p:extLst>
      <p:ext uri="{BB962C8B-B14F-4D97-AF65-F5344CB8AC3E}">
        <p14:creationId xmlns:p14="http://schemas.microsoft.com/office/powerpoint/2010/main" val="1355021910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C7FFF00-363B-4DD5-B6BC-0BCD5B31E8CA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815572D-18CA-4DD7-9371-F81FC9053860}" type="datetime1">
              <a:rPr lang="zh-TW" altLang="en-US"/>
              <a:pPr>
                <a:defRPr/>
              </a:pPr>
              <a:t>2017/1/14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219639725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388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388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519D91B-6B88-4718-9364-3BEB837FA2E0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567DB7-D19E-4C0B-A1CE-C4CC951A69D1}" type="datetime1">
              <a:rPr lang="zh-TW" altLang="en-US"/>
              <a:pPr>
                <a:defRPr/>
              </a:pPr>
              <a:t>2017/1/14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56589281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8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9B2A2C7-989C-4006-B0D9-D940E7D1A335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9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B0B9776-EDE5-4861-91CA-163B329D74E9}" type="datetime1">
              <a:rPr lang="zh-TW" altLang="en-US"/>
              <a:pPr>
                <a:defRPr/>
              </a:pPr>
              <a:t>2017/1/14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435260304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31A2407-CBD6-4F77-8279-7CB6BBF6CDD6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5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444CD2-6495-474E-84B0-342788D61090}" type="datetime1">
              <a:rPr lang="zh-TW" altLang="en-US"/>
              <a:pPr>
                <a:defRPr/>
              </a:pPr>
              <a:t>2017/1/14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785394099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D7B8352-9521-40DC-8779-D21A03EFF3C0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4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1829FB-DC40-468D-92C7-4350B4707421}" type="datetime1">
              <a:rPr lang="zh-TW" altLang="en-US"/>
              <a:pPr>
                <a:defRPr/>
              </a:pPr>
              <a:t>2017/1/14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563029282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C489CC7-1245-4B0E-A52B-824FC31BC9C1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9B82D92-2333-42FE-B2EF-BAF71D8D8BF2}" type="datetime1">
              <a:rPr lang="zh-TW" altLang="en-US"/>
              <a:pPr>
                <a:defRPr/>
              </a:pPr>
              <a:t>2017/1/14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21125761"/>
      </p:ext>
    </p:extLst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 smtClean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6652496-ADD1-47A4-A569-F5E61FFD91E5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734959D-839D-4B51-B477-990830BBE59E}" type="datetime1">
              <a:rPr lang="zh-TW" altLang="en-US"/>
              <a:pPr>
                <a:defRPr/>
              </a:pPr>
              <a:t>2017/1/14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121410246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9" descr="底圖"/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6764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4" name="Rectangle 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kumimoji="0" sz="1200">
                <a:latin typeface="Arial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kumimoji="0" sz="1200">
                <a:latin typeface="Arial Black" pitchFamily="34" charset="0"/>
              </a:defRPr>
            </a:lvl1pPr>
          </a:lstStyle>
          <a:p>
            <a:pPr>
              <a:defRPr/>
            </a:pPr>
            <a:fld id="{9BBBD39A-4CDD-4E0F-9E04-983A28B2C22E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grpSp>
        <p:nvGrpSpPr>
          <p:cNvPr id="1029" name="Group 4"/>
          <p:cNvGrpSpPr>
            <a:grpSpLocks/>
          </p:cNvGrpSpPr>
          <p:nvPr/>
        </p:nvGrpSpPr>
        <p:grpSpPr bwMode="auto">
          <a:xfrm>
            <a:off x="0" y="63500"/>
            <a:ext cx="9144000" cy="546100"/>
            <a:chOff x="0" y="0"/>
            <a:chExt cx="5760" cy="344"/>
          </a:xfrm>
        </p:grpSpPr>
        <p:sp>
          <p:nvSpPr>
            <p:cNvPr id="1035" name="Rectangle 5"/>
            <p:cNvSpPr>
              <a:spLocks noChangeArrowheads="1"/>
            </p:cNvSpPr>
            <p:nvPr/>
          </p:nvSpPr>
          <p:spPr bwMode="auto">
            <a:xfrm>
              <a:off x="0" y="0"/>
              <a:ext cx="180" cy="336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algn="ctr" eaLnBrk="1" hangingPunct="1">
                <a:defRPr/>
              </a:pPr>
              <a:endParaRPr kumimoji="0" lang="zh-TW" altLang="zh-TW" sz="2400" smtClean="0">
                <a:latin typeface="Times New Roman" pitchFamily="18" charset="0"/>
              </a:endParaRPr>
            </a:p>
          </p:txBody>
        </p:sp>
        <p:sp>
          <p:nvSpPr>
            <p:cNvPr id="1036" name="Rectangle 6"/>
            <p:cNvSpPr>
              <a:spLocks noChangeArrowheads="1"/>
            </p:cNvSpPr>
            <p:nvPr/>
          </p:nvSpPr>
          <p:spPr bwMode="auto">
            <a:xfrm>
              <a:off x="260" y="85"/>
              <a:ext cx="5500" cy="173"/>
            </a:xfrm>
            <a:prstGeom prst="rect">
              <a:avLst/>
            </a:prstGeom>
            <a:gradFill rotWithShape="0">
              <a:gsLst>
                <a:gs pos="0">
                  <a:schemeClr val="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2400" smtClean="0">
                <a:latin typeface="Times New Roman" pitchFamily="18" charset="0"/>
              </a:endParaRPr>
            </a:p>
          </p:txBody>
        </p:sp>
        <p:sp>
          <p:nvSpPr>
            <p:cNvPr id="1037" name="Rectangle 7"/>
            <p:cNvSpPr>
              <a:spLocks noChangeArrowheads="1"/>
            </p:cNvSpPr>
            <p:nvPr/>
          </p:nvSpPr>
          <p:spPr bwMode="auto">
            <a:xfrm>
              <a:off x="258" y="85"/>
              <a:ext cx="87" cy="89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hlink"/>
                </a:solidFill>
              </a:endParaRPr>
            </a:p>
          </p:txBody>
        </p:sp>
        <p:sp>
          <p:nvSpPr>
            <p:cNvPr id="1038" name="Rectangle 8"/>
            <p:cNvSpPr>
              <a:spLocks noChangeArrowheads="1"/>
            </p:cNvSpPr>
            <p:nvPr/>
          </p:nvSpPr>
          <p:spPr bwMode="auto">
            <a:xfrm>
              <a:off x="345" y="0"/>
              <a:ext cx="88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hlink"/>
                </a:solidFill>
              </a:endParaRPr>
            </a:p>
          </p:txBody>
        </p:sp>
        <p:sp>
          <p:nvSpPr>
            <p:cNvPr id="1039" name="Rectangle 9"/>
            <p:cNvSpPr>
              <a:spLocks noChangeArrowheads="1"/>
            </p:cNvSpPr>
            <p:nvPr/>
          </p:nvSpPr>
          <p:spPr bwMode="auto">
            <a:xfrm>
              <a:off x="345" y="85"/>
              <a:ext cx="88" cy="8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accent2"/>
                </a:solidFill>
              </a:endParaRPr>
            </a:p>
          </p:txBody>
        </p:sp>
        <p:sp>
          <p:nvSpPr>
            <p:cNvPr id="1040" name="Rectangle 10"/>
            <p:cNvSpPr>
              <a:spLocks noChangeArrowheads="1"/>
            </p:cNvSpPr>
            <p:nvPr/>
          </p:nvSpPr>
          <p:spPr bwMode="auto">
            <a:xfrm>
              <a:off x="173" y="173"/>
              <a:ext cx="86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hlink"/>
                </a:solidFill>
              </a:endParaRPr>
            </a:p>
          </p:txBody>
        </p:sp>
        <p:sp>
          <p:nvSpPr>
            <p:cNvPr id="1041" name="Rectangle 11"/>
            <p:cNvSpPr>
              <a:spLocks noChangeArrowheads="1"/>
            </p:cNvSpPr>
            <p:nvPr/>
          </p:nvSpPr>
          <p:spPr bwMode="auto">
            <a:xfrm>
              <a:off x="83" y="86"/>
              <a:ext cx="89" cy="87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2400" smtClean="0">
                <a:latin typeface="Times New Roman" pitchFamily="18" charset="0"/>
              </a:endParaRPr>
            </a:p>
          </p:txBody>
        </p:sp>
        <p:sp>
          <p:nvSpPr>
            <p:cNvPr id="1042" name="Rectangle 12"/>
            <p:cNvSpPr>
              <a:spLocks noChangeArrowheads="1"/>
            </p:cNvSpPr>
            <p:nvPr/>
          </p:nvSpPr>
          <p:spPr bwMode="auto">
            <a:xfrm>
              <a:off x="258" y="171"/>
              <a:ext cx="87" cy="8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accent2"/>
                </a:solidFill>
              </a:endParaRPr>
            </a:p>
          </p:txBody>
        </p:sp>
        <p:sp>
          <p:nvSpPr>
            <p:cNvPr id="1043" name="Rectangle 13"/>
            <p:cNvSpPr>
              <a:spLocks noChangeArrowheads="1"/>
            </p:cNvSpPr>
            <p:nvPr/>
          </p:nvSpPr>
          <p:spPr bwMode="auto">
            <a:xfrm>
              <a:off x="173" y="258"/>
              <a:ext cx="86" cy="8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accent2"/>
                </a:solidFill>
              </a:endParaRPr>
            </a:p>
          </p:txBody>
        </p:sp>
      </p:grpSp>
      <p:sp>
        <p:nvSpPr>
          <p:cNvPr id="1030" name="Rectangle 14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28600"/>
            <a:ext cx="8229600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1031" name="Rectangle 15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3886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23568" name="Rectangle 1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kumimoji="0" sz="1200">
                <a:latin typeface="Arial" charset="0"/>
              </a:defRPr>
            </a:lvl1pPr>
          </a:lstStyle>
          <a:p>
            <a:pPr>
              <a:defRPr/>
            </a:pPr>
            <a:fld id="{AF9D84FC-A634-4707-8276-1E3C315C0554}" type="datetime1">
              <a:rPr lang="zh-TW" altLang="en-US"/>
              <a:pPr>
                <a:defRPr/>
              </a:pPr>
              <a:t>2017/1/14</a:t>
            </a:fld>
            <a:endParaRPr lang="en-US" altLang="zh-TW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70" r:id="rId1"/>
    <p:sldLayoutId id="2147483871" r:id="rId2"/>
    <p:sldLayoutId id="2147483859" r:id="rId3"/>
    <p:sldLayoutId id="2147483860" r:id="rId4"/>
    <p:sldLayoutId id="2147483861" r:id="rId5"/>
    <p:sldLayoutId id="2147483862" r:id="rId6"/>
    <p:sldLayoutId id="2147483863" r:id="rId7"/>
    <p:sldLayoutId id="2147483864" r:id="rId8"/>
    <p:sldLayoutId id="2147483865" r:id="rId9"/>
    <p:sldLayoutId id="2147483866" r:id="rId10"/>
    <p:sldLayoutId id="2147483867" r:id="rId11"/>
    <p:sldLayoutId id="2147483868" r:id="rId12"/>
    <p:sldLayoutId id="2147483869" r:id="rId13"/>
  </p:sldLayoutIdLst>
  <p:transition spd="med"/>
  <p:timing>
    <p:tnLst>
      <p:par>
        <p:cTn id="1" dur="indefinite" restart="never" nodeType="tmRoot"/>
      </p:par>
    </p:tnLst>
  </p:timing>
  <p:hf hdr="0" ftr="0"/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3600">
          <a:solidFill>
            <a:schemeClr val="bg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3600">
          <a:solidFill>
            <a:schemeClr val="bg2"/>
          </a:solidFill>
          <a:latin typeface="Times New Roman" pitchFamily="18" charset="0"/>
          <a:ea typeface="標楷體" pitchFamily="65" charset="-12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3600">
          <a:solidFill>
            <a:schemeClr val="bg2"/>
          </a:solidFill>
          <a:latin typeface="Times New Roman" pitchFamily="18" charset="0"/>
          <a:ea typeface="標楷體" pitchFamily="65" charset="-12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3600">
          <a:solidFill>
            <a:schemeClr val="bg2"/>
          </a:solidFill>
          <a:latin typeface="Times New Roman" pitchFamily="18" charset="0"/>
          <a:ea typeface="標楷體" pitchFamily="65" charset="-12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3600">
          <a:solidFill>
            <a:schemeClr val="bg2"/>
          </a:solidFill>
          <a:latin typeface="Times New Roman" pitchFamily="18" charset="0"/>
          <a:ea typeface="標楷體" pitchFamily="65" charset="-120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3600">
          <a:solidFill>
            <a:schemeClr val="bg2"/>
          </a:solidFill>
          <a:latin typeface="Times New Roman" pitchFamily="18" charset="0"/>
          <a:ea typeface="標楷體" pitchFamily="65" charset="-120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3600">
          <a:solidFill>
            <a:schemeClr val="bg2"/>
          </a:solidFill>
          <a:latin typeface="Times New Roman" pitchFamily="18" charset="0"/>
          <a:ea typeface="標楷體" pitchFamily="65" charset="-120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3600">
          <a:solidFill>
            <a:schemeClr val="bg2"/>
          </a:solidFill>
          <a:latin typeface="Times New Roman" pitchFamily="18" charset="0"/>
          <a:ea typeface="標楷體" pitchFamily="65" charset="-120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3600">
          <a:solidFill>
            <a:schemeClr val="bg2"/>
          </a:solidFill>
          <a:latin typeface="Times New Roman" pitchFamily="18" charset="0"/>
          <a:ea typeface="標楷體" pitchFamily="65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75000"/>
        <a:buFont typeface="Wingdings" pitchFamily="2" charset="2"/>
        <a:buChar char="n"/>
        <a:defRPr kumimoji="1"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80000"/>
        <a:buFont typeface="Wingdings" pitchFamily="2" charset="2"/>
        <a:buChar char="¨"/>
        <a:defRPr kumimoji="1"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65000"/>
        <a:buFont typeface="Wingdings" pitchFamily="2" charset="2"/>
        <a:buChar char="n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¨"/>
        <a:defRPr kumimoji="1" sz="24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kumimoji="1" sz="24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kumimoji="1" sz="24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kumimoji="1" sz="24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kumimoji="1" sz="24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kumimoji="1" sz="24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1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25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26.em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2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27.em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3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28.emf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wmf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4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30.emf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wmf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5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32.e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33.em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6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34.em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.vml"/><Relationship Id="rId4" Type="http://schemas.openxmlformats.org/officeDocument/2006/relationships/image" Target="../media/image35.em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7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0.vml"/><Relationship Id="rId4" Type="http://schemas.openxmlformats.org/officeDocument/2006/relationships/image" Target="../media/image36.emf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wmf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8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1.vml"/><Relationship Id="rId4" Type="http://schemas.openxmlformats.org/officeDocument/2006/relationships/image" Target="../media/image38.emf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wmf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wmf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wmf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wmf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wmf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wmf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wm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wmf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wmf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wmf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wmf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wmf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wmf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wmf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wmf"/><Relationship Id="rId2" Type="http://schemas.openxmlformats.org/officeDocument/2006/relationships/image" Target="../media/image52.wmf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wmf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wm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rduino.cc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github.com/brucetsao/Tools" TargetMode="External"/><Relationship Id="rId5" Type="http://schemas.openxmlformats.org/officeDocument/2006/relationships/hyperlink" Target="https://briian.com/5480/winrar.html" TargetMode="External"/><Relationship Id="rId4" Type="http://schemas.openxmlformats.org/officeDocument/2006/relationships/hyperlink" Target="https://www.arduino.cc/en/Main/Software" TargetMode="Externa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wmf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wmf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wmf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wmf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wmf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wmf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wmf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wmf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wmf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wm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wmf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hyperlink" Target="mailto:prgbruce@gmail.com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jpeg"/><Relationship Id="rId5" Type="http://schemas.openxmlformats.org/officeDocument/2006/relationships/hyperlink" Target="https://www.youtube.com/channel/UCcYG2yY_u0m1aotcA4hrRgQ" TargetMode="External"/><Relationship Id="rId4" Type="http://schemas.openxmlformats.org/officeDocument/2006/relationships/hyperlink" Target="https://www.facebook.com/groups/Arduino.Taiwan/" TargetMode="Externa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ubu.com.tw/store/ultima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835696" y="2420888"/>
            <a:ext cx="7077546" cy="1524000"/>
          </a:xfrm>
        </p:spPr>
        <p:txBody>
          <a:bodyPr/>
          <a:lstStyle/>
          <a:p>
            <a:pPr algn="ctr"/>
            <a:r>
              <a:rPr lang="zh-TW" altLang="zh-TW" sz="4000" dirty="0"/>
              <a:t>動力機械工作坊</a:t>
            </a:r>
            <a:r>
              <a:rPr lang="en-US" altLang="zh-TW" sz="4000" b="1" dirty="0" smtClean="0"/>
              <a:t/>
            </a:r>
            <a:br>
              <a:rPr lang="en-US" altLang="zh-TW" sz="4000" b="1" dirty="0" smtClean="0"/>
            </a:br>
            <a:r>
              <a:rPr lang="zh-TW" altLang="en-US" sz="4000" b="1" dirty="0"/>
              <a:t>開發版安裝與程式介紹</a:t>
            </a:r>
            <a:endParaRPr lang="zh-TW" altLang="zh-TW" sz="4000" dirty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23850" y="4460875"/>
            <a:ext cx="8667750" cy="2016125"/>
          </a:xfrm>
        </p:spPr>
        <p:txBody>
          <a:bodyPr/>
          <a:lstStyle/>
          <a:p>
            <a:pPr algn="ctr" eaLnBrk="1" hangingPunct="1"/>
            <a:r>
              <a:rPr lang="zh-TW" altLang="en-US" sz="2200" dirty="0"/>
              <a:t>講師：曹永忠</a:t>
            </a:r>
            <a:endParaRPr lang="en-US" altLang="zh-TW" sz="2200" dirty="0"/>
          </a:p>
          <a:p>
            <a:pPr algn="ctr" eaLnBrk="1" hangingPunct="1"/>
            <a:r>
              <a:rPr lang="zh-TW" altLang="en-US" sz="2200" dirty="0"/>
              <a:t>台灣大學台大創新設計學院</a:t>
            </a:r>
            <a:endParaRPr lang="en-US" altLang="zh-TW" sz="2200" dirty="0"/>
          </a:p>
          <a:p>
            <a:pPr algn="ctr" eaLnBrk="1" hangingPunct="1"/>
            <a:r>
              <a:rPr lang="zh-TW" altLang="en-US" sz="2200" dirty="0"/>
              <a:t>日期</a:t>
            </a:r>
            <a:r>
              <a:rPr lang="zh-TW" altLang="en-US" sz="2200" dirty="0" smtClean="0"/>
              <a:t>：</a:t>
            </a:r>
            <a:r>
              <a:rPr lang="en-US" altLang="zh-TW" sz="2200" dirty="0" smtClean="0"/>
              <a:t>2017</a:t>
            </a:r>
            <a:r>
              <a:rPr lang="zh-TW" altLang="en-US" sz="2200" dirty="0" smtClean="0"/>
              <a:t>年</a:t>
            </a:r>
            <a:r>
              <a:rPr lang="en-US" altLang="zh-TW" sz="2200" dirty="0" smtClean="0"/>
              <a:t>1</a:t>
            </a:r>
            <a:r>
              <a:rPr lang="zh-TW" altLang="en-US" sz="2200" dirty="0" smtClean="0"/>
              <a:t>月</a:t>
            </a:r>
            <a:r>
              <a:rPr lang="en-US" altLang="zh-TW" sz="2200" dirty="0" smtClean="0"/>
              <a:t>15</a:t>
            </a:r>
            <a:r>
              <a:rPr lang="zh-TW" altLang="en-US" sz="2200" dirty="0" smtClean="0"/>
              <a:t>日</a:t>
            </a:r>
            <a:endParaRPr lang="zh-TW" altLang="en-US" sz="2200" dirty="0"/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52C3411C-9092-465A-8C4D-247E963927A1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10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51203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CAD35B6F-9E0B-4E83-AC40-D5B4E69F5A4D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2017/1/14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2532" name="Rectangle 3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marL="742950" indent="-742950" algn="ctr">
              <a:defRPr/>
            </a:pP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解開壓縮檔</a:t>
            </a:r>
            <a:endParaRPr lang="en-US" altLang="zh-TW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482890"/>
            <a:ext cx="8712584" cy="4898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67627178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52C3411C-9092-465A-8C4D-247E963927A1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11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51203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CAD35B6F-9E0B-4E83-AC40-D5B4E69F5A4D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2017/1/14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2532" name="Rectangle 3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marL="742950" indent="-742950" algn="ctr">
              <a:defRPr/>
            </a:pP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解到</a:t>
            </a:r>
            <a:r>
              <a:rPr lang="en-US" altLang="zh-TW" b="1" dirty="0">
                <a:solidFill>
                  <a:schemeClr val="accent5">
                    <a:lumMod val="50000"/>
                  </a:schemeClr>
                </a:solidFill>
              </a:rPr>
              <a:t>D:\arduino-1.6.7</a:t>
            </a: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556792"/>
            <a:ext cx="8507288" cy="47830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93625444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52C3411C-9092-465A-8C4D-247E963927A1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12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51203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CAD35B6F-9E0B-4E83-AC40-D5B4E69F5A4D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2017/1/14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2532" name="Rectangle 3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marL="742950" indent="-742950" algn="ctr">
              <a:defRPr/>
            </a:pP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開啟</a:t>
            </a:r>
            <a:r>
              <a:rPr lang="en-US" altLang="zh-TW" b="1" dirty="0" smtClean="0">
                <a:solidFill>
                  <a:schemeClr val="accent5">
                    <a:lumMod val="50000"/>
                  </a:schemeClr>
                </a:solidFill>
              </a:rPr>
              <a:t>Arduino</a:t>
            </a:r>
            <a:endParaRPr lang="en-US" altLang="zh-TW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412775"/>
            <a:ext cx="8595216" cy="48324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30677002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52C3411C-9092-465A-8C4D-247E963927A1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13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51203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CAD35B6F-9E0B-4E83-AC40-D5B4E69F5A4D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2017/1/14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2532" name="Rectangle 3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marL="742950" indent="-742950" algn="ctr">
              <a:defRPr/>
            </a:pP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安裝</a:t>
            </a:r>
            <a:r>
              <a:rPr lang="en-US" altLang="zh-TW" b="1" dirty="0">
                <a:solidFill>
                  <a:schemeClr val="accent5">
                    <a:lumMod val="50000"/>
                  </a:schemeClr>
                </a:solidFill>
              </a:rPr>
              <a:t>Arduino </a:t>
            </a: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函式庫</a:t>
            </a:r>
            <a:endParaRPr lang="en-US" altLang="zh-TW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126" y="1296673"/>
            <a:ext cx="8807370" cy="49517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圓角矩形 6"/>
          <p:cNvSpPr/>
          <p:nvPr/>
        </p:nvSpPr>
        <p:spPr>
          <a:xfrm>
            <a:off x="2339752" y="3334377"/>
            <a:ext cx="1481336" cy="587727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58903950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52C3411C-9092-465A-8C4D-247E963927A1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14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51203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CAD35B6F-9E0B-4E83-AC40-D5B4E69F5A4D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2017/1/14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2532" name="Rectangle 3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marL="742950" indent="-742950" algn="ctr">
              <a:defRPr/>
            </a:pP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安裝</a:t>
            </a:r>
            <a:r>
              <a:rPr lang="en-US" altLang="zh-TW" b="1" dirty="0">
                <a:solidFill>
                  <a:schemeClr val="accent5">
                    <a:lumMod val="50000"/>
                  </a:schemeClr>
                </a:solidFill>
              </a:rPr>
              <a:t>Arduino </a:t>
            </a: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函式庫</a:t>
            </a:r>
            <a:endParaRPr lang="en-US" altLang="zh-TW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25" y="1374863"/>
            <a:ext cx="8904729" cy="50064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向右箭號 1"/>
          <p:cNvSpPr/>
          <p:nvPr/>
        </p:nvSpPr>
        <p:spPr>
          <a:xfrm rot="11546158">
            <a:off x="2339752" y="3284984"/>
            <a:ext cx="1944216" cy="432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文字方塊 2"/>
          <p:cNvSpPr txBox="1"/>
          <p:nvPr/>
        </p:nvSpPr>
        <p:spPr>
          <a:xfrm>
            <a:off x="2590800" y="4149080"/>
            <a:ext cx="4544834" cy="70788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TW" sz="4000" dirty="0" smtClean="0">
                <a:latin typeface="+mn-ea"/>
                <a:ea typeface="+mn-ea"/>
              </a:rPr>
              <a:t>COPY</a:t>
            </a:r>
            <a:r>
              <a:rPr lang="zh-TW" altLang="en-US" sz="4000" dirty="0" smtClean="0">
                <a:latin typeface="+mn-ea"/>
                <a:ea typeface="+mn-ea"/>
              </a:rPr>
              <a:t> </a:t>
            </a:r>
            <a:r>
              <a:rPr lang="en-US" altLang="zh-TW" sz="4000" dirty="0" smtClean="0">
                <a:latin typeface="+mn-ea"/>
                <a:ea typeface="+mn-ea"/>
              </a:rPr>
              <a:t>(</a:t>
            </a:r>
            <a:r>
              <a:rPr lang="zh-TW" altLang="en-US" sz="4000" dirty="0" smtClean="0">
                <a:latin typeface="+mn-ea"/>
                <a:ea typeface="+mn-ea"/>
              </a:rPr>
              <a:t>複製、貼上</a:t>
            </a:r>
            <a:r>
              <a:rPr lang="en-US" altLang="zh-TW" sz="4000" dirty="0" smtClean="0">
                <a:latin typeface="+mn-ea"/>
                <a:ea typeface="+mn-ea"/>
              </a:rPr>
              <a:t>)</a:t>
            </a:r>
            <a:endParaRPr lang="zh-TW" altLang="en-US" sz="40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0020372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52C3411C-9092-465A-8C4D-247E963927A1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15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51203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CAD35B6F-9E0B-4E83-AC40-D5B4E69F5A4D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2017/1/14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2532" name="Rectangle 3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marL="742950" indent="-742950" algn="ctr">
              <a:defRPr/>
            </a:pP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安裝</a:t>
            </a:r>
            <a:r>
              <a:rPr lang="en-US" altLang="zh-TW" b="1" dirty="0">
                <a:solidFill>
                  <a:schemeClr val="accent5">
                    <a:lumMod val="50000"/>
                  </a:schemeClr>
                </a:solidFill>
              </a:rPr>
              <a:t>Arduino </a:t>
            </a: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函式庫</a:t>
            </a:r>
            <a:r>
              <a:rPr lang="en-US" altLang="zh-TW" b="1" dirty="0" smtClean="0">
                <a:solidFill>
                  <a:schemeClr val="accent5">
                    <a:lumMod val="50000"/>
                  </a:schemeClr>
                </a:solidFill>
              </a:rPr>
              <a:t>-</a:t>
            </a: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切換函式庫目錄</a:t>
            </a:r>
            <a:endParaRPr lang="en-US" altLang="zh-TW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608" y="1569032"/>
            <a:ext cx="8387192" cy="47154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圓角矩形 5"/>
          <p:cNvSpPr/>
          <p:nvPr/>
        </p:nvSpPr>
        <p:spPr>
          <a:xfrm>
            <a:off x="454022" y="3212976"/>
            <a:ext cx="1669706" cy="587727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76881494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52C3411C-9092-465A-8C4D-247E963927A1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16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51203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CAD35B6F-9E0B-4E83-AC40-D5B4E69F5A4D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2017/1/14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2532" name="Rectangle 3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marL="742950" indent="-742950" algn="ctr">
              <a:defRPr/>
            </a:pP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安裝</a:t>
            </a:r>
            <a:r>
              <a:rPr lang="en-US" altLang="zh-TW" b="1" dirty="0">
                <a:solidFill>
                  <a:schemeClr val="accent5">
                    <a:lumMod val="50000"/>
                  </a:schemeClr>
                </a:solidFill>
              </a:rPr>
              <a:t>Arduino </a:t>
            </a:r>
            <a:r>
              <a:rPr lang="zh-TW" altLang="en-US" b="1" dirty="0">
                <a:solidFill>
                  <a:schemeClr val="accent5">
                    <a:lumMod val="50000"/>
                  </a:schemeClr>
                </a:solidFill>
              </a:rPr>
              <a:t>函式庫</a:t>
            </a:r>
            <a:r>
              <a:rPr lang="en-US" altLang="zh-TW" b="1" dirty="0">
                <a:solidFill>
                  <a:schemeClr val="accent5">
                    <a:lumMod val="50000"/>
                  </a:schemeClr>
                </a:solidFill>
              </a:rPr>
              <a:t>-</a:t>
            </a:r>
            <a:r>
              <a:rPr lang="zh-TW" altLang="en-US" b="1" dirty="0">
                <a:solidFill>
                  <a:schemeClr val="accent5">
                    <a:lumMod val="50000"/>
                  </a:schemeClr>
                </a:solidFill>
              </a:rPr>
              <a:t>切換函式庫目錄</a:t>
            </a:r>
            <a:endParaRPr lang="en-US" altLang="zh-TW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484784"/>
            <a:ext cx="8712968" cy="48986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圓角矩形 5"/>
          <p:cNvSpPr/>
          <p:nvPr/>
        </p:nvSpPr>
        <p:spPr>
          <a:xfrm>
            <a:off x="2044214" y="1988840"/>
            <a:ext cx="5264089" cy="792088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02572603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52C3411C-9092-465A-8C4D-247E963927A1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17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51203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CAD35B6F-9E0B-4E83-AC40-D5B4E69F5A4D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2017/1/14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2532" name="Rectangle 3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marL="742950" indent="-742950" algn="ctr">
              <a:defRPr/>
            </a:pP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安裝</a:t>
            </a:r>
            <a:r>
              <a:rPr lang="en-US" altLang="zh-TW" b="1" dirty="0">
                <a:solidFill>
                  <a:schemeClr val="accent5">
                    <a:lumMod val="50000"/>
                  </a:schemeClr>
                </a:solidFill>
              </a:rPr>
              <a:t>Arduino </a:t>
            </a:r>
            <a:r>
              <a:rPr lang="zh-TW" altLang="en-US" b="1" dirty="0">
                <a:solidFill>
                  <a:schemeClr val="accent5">
                    <a:lumMod val="50000"/>
                  </a:schemeClr>
                </a:solidFill>
              </a:rPr>
              <a:t>函式庫</a:t>
            </a:r>
            <a:r>
              <a:rPr lang="en-US" altLang="zh-TW" b="1" dirty="0">
                <a:solidFill>
                  <a:schemeClr val="accent5">
                    <a:lumMod val="50000"/>
                  </a:schemeClr>
                </a:solidFill>
              </a:rPr>
              <a:t>-</a:t>
            </a:r>
            <a:r>
              <a:rPr lang="zh-TW" altLang="en-US" b="1" dirty="0">
                <a:solidFill>
                  <a:schemeClr val="accent5">
                    <a:lumMod val="50000"/>
                  </a:schemeClr>
                </a:solidFill>
              </a:rPr>
              <a:t>切換函式庫目錄</a:t>
            </a:r>
            <a:endParaRPr lang="en-US" altLang="zh-TW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484784"/>
            <a:ext cx="8879384" cy="4992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圓角矩形 5"/>
          <p:cNvSpPr/>
          <p:nvPr/>
        </p:nvSpPr>
        <p:spPr>
          <a:xfrm>
            <a:off x="2483768" y="2204864"/>
            <a:ext cx="5904656" cy="3744416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73857456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52C3411C-9092-465A-8C4D-247E963927A1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18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51203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CAD35B6F-9E0B-4E83-AC40-D5B4E69F5A4D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2017/1/14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2532" name="Rectangle 3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marL="742950" indent="-742950" algn="ctr">
              <a:defRPr/>
            </a:pP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安裝</a:t>
            </a:r>
            <a:r>
              <a:rPr lang="en-US" altLang="zh-TW" b="1" dirty="0">
                <a:solidFill>
                  <a:schemeClr val="accent5">
                    <a:lumMod val="50000"/>
                  </a:schemeClr>
                </a:solidFill>
              </a:rPr>
              <a:t>Arduino</a:t>
            </a: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函</a:t>
            </a:r>
            <a:r>
              <a:rPr lang="zh-TW" altLang="en-US" b="1" dirty="0">
                <a:solidFill>
                  <a:schemeClr val="accent5">
                    <a:lumMod val="50000"/>
                  </a:schemeClr>
                </a:solidFill>
              </a:rPr>
              <a:t>式庫</a:t>
            </a:r>
            <a:r>
              <a:rPr lang="en-US" altLang="zh-TW" b="1" dirty="0">
                <a:solidFill>
                  <a:schemeClr val="accent5">
                    <a:lumMod val="50000"/>
                  </a:schemeClr>
                </a:solidFill>
              </a:rPr>
              <a:t>-</a:t>
            </a:r>
            <a:r>
              <a:rPr lang="zh-TW" altLang="en-US" b="1" dirty="0">
                <a:solidFill>
                  <a:schemeClr val="accent5">
                    <a:lumMod val="50000"/>
                  </a:schemeClr>
                </a:solidFill>
              </a:rPr>
              <a:t>切換函式庫目錄</a:t>
            </a:r>
            <a:endParaRPr lang="en-US" altLang="zh-TW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3" y="1214054"/>
            <a:ext cx="8678444" cy="48792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圓角矩形 5"/>
          <p:cNvSpPr/>
          <p:nvPr/>
        </p:nvSpPr>
        <p:spPr>
          <a:xfrm>
            <a:off x="179512" y="3429000"/>
            <a:ext cx="8507287" cy="1440160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800" dirty="0">
                <a:solidFill>
                  <a:srgbClr val="FF0000"/>
                </a:solidFill>
                <a:latin typeface="+mn-ea"/>
              </a:rPr>
              <a:t>C:\Users\user\Documents\Arduino</a:t>
            </a:r>
            <a:endParaRPr lang="zh-TW" altLang="en-US" sz="4800" dirty="0">
              <a:solidFill>
                <a:srgbClr val="FF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207790614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52C3411C-9092-465A-8C4D-247E963927A1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19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51203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CAD35B6F-9E0B-4E83-AC40-D5B4E69F5A4D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2017/1/14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2532" name="Rectangle 3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marL="742950" indent="-742950" algn="ctr">
              <a:defRPr/>
            </a:pP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安裝</a:t>
            </a:r>
            <a:r>
              <a:rPr lang="en-US" altLang="zh-TW" b="1" dirty="0">
                <a:solidFill>
                  <a:schemeClr val="accent5">
                    <a:lumMod val="50000"/>
                  </a:schemeClr>
                </a:solidFill>
              </a:rPr>
              <a:t>Arduino </a:t>
            </a:r>
            <a:r>
              <a:rPr lang="zh-TW" altLang="en-US" b="1" dirty="0">
                <a:solidFill>
                  <a:schemeClr val="accent5">
                    <a:lumMod val="50000"/>
                  </a:schemeClr>
                </a:solidFill>
              </a:rPr>
              <a:t>函式庫</a:t>
            </a:r>
            <a:r>
              <a:rPr lang="en-US" altLang="zh-TW" b="1" dirty="0" smtClean="0">
                <a:solidFill>
                  <a:schemeClr val="accent5">
                    <a:lumMod val="50000"/>
                  </a:schemeClr>
                </a:solidFill>
              </a:rPr>
              <a:t>-</a:t>
            </a: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選擇開發</a:t>
            </a:r>
            <a:r>
              <a:rPr lang="zh-TW" altLang="en-US" b="1" dirty="0">
                <a:solidFill>
                  <a:schemeClr val="accent5">
                    <a:lumMod val="50000"/>
                  </a:schemeClr>
                </a:solidFill>
              </a:rPr>
              <a:t>版</a:t>
            </a:r>
            <a:endParaRPr lang="en-US" altLang="zh-TW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449" y="1336010"/>
            <a:ext cx="8461527" cy="47572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圓角矩形 1"/>
          <p:cNvSpPr/>
          <p:nvPr/>
        </p:nvSpPr>
        <p:spPr>
          <a:xfrm>
            <a:off x="1907704" y="2735479"/>
            <a:ext cx="4824536" cy="1008112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21855426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投影片編號版面配置區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86A8252A-407C-493E-9E8B-C0ED9C4BEC99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5123" name="日期版面配置區 5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B117A3A1-89B1-4A4B-9F47-BE5F66AD6C64}" type="datetime1">
              <a:rPr kumimoji="0" lang="zh-TW" altLang="en-US" sz="1200" smtClean="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2017/1/14</a:t>
            </a:fld>
            <a:endParaRPr kumimoji="0" lang="en-US" altLang="zh-TW" sz="1200" dirty="0" smtClean="0">
              <a:latin typeface="Arial" charset="0"/>
              <a:ea typeface="新細明體" pitchFamily="18" charset="-120"/>
            </a:endParaRPr>
          </a:p>
        </p:txBody>
      </p:sp>
      <p:sp>
        <p:nvSpPr>
          <p:cNvPr id="51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1196975"/>
            <a:ext cx="7715250" cy="5111750"/>
          </a:xfrm>
        </p:spPr>
        <p:txBody>
          <a:bodyPr/>
          <a:lstStyle/>
          <a:p>
            <a:pPr marL="609600" indent="-609600" algn="just" eaLnBrk="1" hangingPunct="1">
              <a:spcBef>
                <a:spcPct val="0"/>
              </a:spcBef>
            </a:pPr>
            <a:r>
              <a:rPr lang="zh-TW" altLang="en-US" sz="2000" dirty="0" smtClean="0"/>
              <a:t>前言</a:t>
            </a:r>
          </a:p>
          <a:p>
            <a:pPr marL="609600" indent="-609600">
              <a:spcBef>
                <a:spcPts val="600"/>
              </a:spcBef>
            </a:pPr>
            <a:r>
              <a:rPr lang="zh-TW" altLang="en-US" sz="2000" b="1" dirty="0">
                <a:solidFill>
                  <a:srgbClr val="E56700"/>
                </a:solidFill>
              </a:rPr>
              <a:t>機械車</a:t>
            </a:r>
            <a:endParaRPr lang="en-US" altLang="zh-TW" sz="2000" b="1" dirty="0" smtClean="0">
              <a:solidFill>
                <a:srgbClr val="E56700"/>
              </a:solidFill>
            </a:endParaRPr>
          </a:p>
          <a:p>
            <a:pPr marL="1009650" lvl="1" indent="-609600">
              <a:spcBef>
                <a:spcPct val="0"/>
              </a:spcBef>
            </a:pPr>
            <a:r>
              <a:rPr kumimoji="0" lang="zh-TW" altLang="en-US" sz="2000" dirty="0" smtClean="0"/>
              <a:t>開發工具介紹與安裝</a:t>
            </a:r>
            <a:endParaRPr kumimoji="0" lang="zh-TW" altLang="zh-TW" sz="2000" dirty="0" smtClean="0"/>
          </a:p>
          <a:p>
            <a:pPr marL="609600" indent="-609600">
              <a:spcBef>
                <a:spcPts val="600"/>
              </a:spcBef>
            </a:pPr>
            <a:r>
              <a:rPr lang="en-US" altLang="zh-TW" sz="2000" b="1" dirty="0">
                <a:solidFill>
                  <a:schemeClr val="accent5">
                    <a:lumMod val="50000"/>
                  </a:schemeClr>
                </a:solidFill>
              </a:rPr>
              <a:t>Arduino </a:t>
            </a:r>
            <a:r>
              <a:rPr lang="zh-TW" altLang="en-US" sz="2000" b="1" dirty="0">
                <a:solidFill>
                  <a:schemeClr val="accent5">
                    <a:lumMod val="50000"/>
                  </a:schemeClr>
                </a:solidFill>
              </a:rPr>
              <a:t>程式</a:t>
            </a:r>
            <a:r>
              <a:rPr lang="zh-TW" altLang="en-US" sz="2000" b="1" dirty="0" smtClean="0">
                <a:solidFill>
                  <a:schemeClr val="accent5">
                    <a:lumMod val="50000"/>
                  </a:schemeClr>
                </a:solidFill>
              </a:rPr>
              <a:t>介紹</a:t>
            </a:r>
            <a:endParaRPr lang="en-US" altLang="zh-TW" sz="2000" b="1" dirty="0" smtClean="0">
              <a:solidFill>
                <a:schemeClr val="accent5">
                  <a:lumMod val="50000"/>
                </a:schemeClr>
              </a:solidFill>
            </a:endParaRPr>
          </a:p>
          <a:p>
            <a:pPr marL="1009650" lvl="1" indent="-609600">
              <a:spcBef>
                <a:spcPts val="600"/>
              </a:spcBef>
            </a:pPr>
            <a:r>
              <a:rPr lang="en-US" altLang="zh-TW" sz="2000" dirty="0"/>
              <a:t>Arduino</a:t>
            </a:r>
            <a:r>
              <a:rPr lang="zh-TW" altLang="en-US" sz="2000" dirty="0"/>
              <a:t> 程式</a:t>
            </a:r>
            <a:r>
              <a:rPr lang="zh-TW" altLang="en-US" sz="2000" dirty="0" smtClean="0"/>
              <a:t>架構</a:t>
            </a:r>
            <a:endParaRPr lang="en-US" altLang="zh-TW" sz="2000" dirty="0" smtClean="0"/>
          </a:p>
          <a:p>
            <a:pPr marL="1009650" lvl="1" indent="-609600">
              <a:spcBef>
                <a:spcPts val="600"/>
              </a:spcBef>
            </a:pPr>
            <a:r>
              <a:rPr lang="en-US" altLang="zh-TW" sz="2000" dirty="0"/>
              <a:t>Arduino</a:t>
            </a:r>
            <a:r>
              <a:rPr lang="zh-TW" altLang="en-US" sz="2000" dirty="0"/>
              <a:t>語法</a:t>
            </a:r>
            <a:endParaRPr lang="en-US" altLang="zh-TW" sz="2000" b="1" dirty="0" smtClean="0">
              <a:solidFill>
                <a:srgbClr val="E56700"/>
              </a:solidFill>
            </a:endParaRPr>
          </a:p>
          <a:p>
            <a:pPr marL="609600" indent="-609600">
              <a:spcBef>
                <a:spcPts val="600"/>
              </a:spcBef>
            </a:pPr>
            <a:r>
              <a:rPr lang="en-US" altLang="zh-TW" sz="2000" b="1" dirty="0" smtClean="0">
                <a:solidFill>
                  <a:srgbClr val="E56700"/>
                </a:solidFill>
              </a:rPr>
              <a:t>Q&amp;A</a:t>
            </a:r>
            <a:endParaRPr lang="zh-TW" altLang="en-US" sz="2000" b="1" dirty="0" smtClean="0">
              <a:solidFill>
                <a:srgbClr val="E56700"/>
              </a:solidFill>
            </a:endParaRPr>
          </a:p>
          <a:p>
            <a:pPr marL="1009650" lvl="1" indent="-609600">
              <a:spcBef>
                <a:spcPct val="0"/>
              </a:spcBef>
            </a:pPr>
            <a:r>
              <a:rPr kumimoji="0" lang="zh-TW" altLang="en-US" sz="2000" dirty="0" smtClean="0"/>
              <a:t>關於作者</a:t>
            </a:r>
            <a:endParaRPr kumimoji="0" lang="en-US" altLang="zh-TW" sz="2000" dirty="0" smtClean="0"/>
          </a:p>
          <a:p>
            <a:pPr marL="1009650" lvl="1" indent="-609600">
              <a:spcBef>
                <a:spcPct val="0"/>
              </a:spcBef>
            </a:pPr>
            <a:r>
              <a:rPr kumimoji="0" lang="zh-TW" altLang="en-US" sz="2000" dirty="0" smtClean="0"/>
              <a:t>參考資料</a:t>
            </a:r>
            <a:endParaRPr kumimoji="0" lang="en-US" altLang="zh-TW" sz="2000" dirty="0" smtClean="0"/>
          </a:p>
          <a:p>
            <a:pPr marL="1009650" lvl="1" indent="-609600">
              <a:spcBef>
                <a:spcPct val="0"/>
              </a:spcBef>
            </a:pPr>
            <a:endParaRPr kumimoji="0" lang="en-US" altLang="zh-TW" sz="2000" dirty="0" smtClean="0"/>
          </a:p>
        </p:txBody>
      </p:sp>
      <p:sp>
        <p:nvSpPr>
          <p:cNvPr id="5125" name="Rectangle 4"/>
          <p:cNvSpPr>
            <a:spLocks noGrp="1" noChangeArrowheads="1"/>
          </p:cNvSpPr>
          <p:nvPr>
            <p:ph type="title"/>
          </p:nvPr>
        </p:nvSpPr>
        <p:spPr>
          <a:xfrm>
            <a:off x="468313" y="549275"/>
            <a:ext cx="8229600" cy="838200"/>
          </a:xfrm>
        </p:spPr>
        <p:txBody>
          <a:bodyPr/>
          <a:lstStyle/>
          <a:p>
            <a:pPr algn="ctr" eaLnBrk="1" hangingPunct="1">
              <a:defRPr/>
            </a:pPr>
            <a:r>
              <a:rPr lang="en-US" altLang="zh-TW" b="1" dirty="0" smtClean="0">
                <a:solidFill>
                  <a:schemeClr val="accent5">
                    <a:lumMod val="50000"/>
                  </a:schemeClr>
                </a:solidFill>
                <a:latin typeface="標楷體" pitchFamily="65" charset="-120"/>
              </a:rPr>
              <a:t> </a:t>
            </a: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  <a:latin typeface="標楷體" pitchFamily="65" charset="-120"/>
              </a:rPr>
              <a:t>大 綱</a:t>
            </a:r>
          </a:p>
        </p:txBody>
      </p:sp>
    </p:spTree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投影片編號版面配置區 4"/>
          <p:cNvSpPr txBox="1">
            <a:spLocks noGrp="1"/>
          </p:cNvSpPr>
          <p:nvPr/>
        </p:nvSpPr>
        <p:spPr bwMode="auto">
          <a:xfrm>
            <a:off x="6461517" y="6242859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52C3411C-9092-465A-8C4D-247E963927A1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51203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CAD35B6F-9E0B-4E83-AC40-D5B4E69F5A4D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2017/1/14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2532" name="Rectangle 3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marL="742950" indent="-742950" algn="ctr">
              <a:defRPr/>
            </a:pP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選擇</a:t>
            </a:r>
            <a:r>
              <a:rPr lang="en-US" altLang="zh-TW" b="1" dirty="0">
                <a:solidFill>
                  <a:schemeClr val="accent5">
                    <a:lumMod val="50000"/>
                  </a:schemeClr>
                </a:solidFill>
              </a:rPr>
              <a:t>Arduino</a:t>
            </a: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開發版</a:t>
            </a:r>
            <a:r>
              <a:rPr lang="en-US" altLang="zh-TW" b="1" dirty="0" smtClean="0">
                <a:solidFill>
                  <a:schemeClr val="accent5">
                    <a:lumMod val="50000"/>
                  </a:schemeClr>
                </a:solidFill>
              </a:rPr>
              <a:t>(UNO)</a:t>
            </a:r>
            <a:endParaRPr lang="en-US" altLang="zh-TW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707" y="1124744"/>
            <a:ext cx="8461527" cy="47572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圓角矩形 5"/>
          <p:cNvSpPr/>
          <p:nvPr/>
        </p:nvSpPr>
        <p:spPr>
          <a:xfrm>
            <a:off x="3203848" y="2648689"/>
            <a:ext cx="2880320" cy="854698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69555562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52C3411C-9092-465A-8C4D-247E963927A1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21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51203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CAD35B6F-9E0B-4E83-AC40-D5B4E69F5A4D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2017/1/14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2532" name="Rectangle 3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marL="742950" indent="-742950" algn="ctr">
              <a:defRPr/>
            </a:pP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安裝</a:t>
            </a:r>
            <a:r>
              <a:rPr lang="en-US" altLang="zh-TW" b="1" dirty="0">
                <a:solidFill>
                  <a:schemeClr val="accent5">
                    <a:lumMod val="50000"/>
                  </a:schemeClr>
                </a:solidFill>
              </a:rPr>
              <a:t>Arduino </a:t>
            </a:r>
            <a:r>
              <a:rPr lang="zh-TW" altLang="en-US" b="1" dirty="0">
                <a:solidFill>
                  <a:schemeClr val="accent5">
                    <a:lumMod val="50000"/>
                  </a:schemeClr>
                </a:solidFill>
              </a:rPr>
              <a:t>函式庫</a:t>
            </a:r>
            <a:r>
              <a:rPr lang="en-US" altLang="zh-TW" b="1" dirty="0" smtClean="0">
                <a:solidFill>
                  <a:schemeClr val="accent5">
                    <a:lumMod val="50000"/>
                  </a:schemeClr>
                </a:solidFill>
              </a:rPr>
              <a:t>-</a:t>
            </a: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檢核通訊埠正確否</a:t>
            </a:r>
            <a:endParaRPr lang="en-US" altLang="zh-TW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772816"/>
            <a:ext cx="7754566" cy="43598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圓角矩形 5"/>
          <p:cNvSpPr/>
          <p:nvPr/>
        </p:nvSpPr>
        <p:spPr>
          <a:xfrm>
            <a:off x="1115616" y="2780928"/>
            <a:ext cx="2232248" cy="854698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84392721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52C3411C-9092-465A-8C4D-247E963927A1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22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51203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CAD35B6F-9E0B-4E83-AC40-D5B4E69F5A4D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2017/1/14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2532" name="Rectangle 3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marL="742950" indent="-742950" algn="ctr">
              <a:defRPr/>
            </a:pP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完成</a:t>
            </a:r>
            <a:r>
              <a:rPr lang="en-US" altLang="zh-TW" b="1" dirty="0">
                <a:solidFill>
                  <a:schemeClr val="accent5">
                    <a:lumMod val="50000"/>
                  </a:schemeClr>
                </a:solidFill>
              </a:rPr>
              <a:t>Arduino</a:t>
            </a: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開發環境</a:t>
            </a:r>
            <a:endParaRPr lang="en-US" altLang="zh-TW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582" y="1649797"/>
            <a:ext cx="8122218" cy="45665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圓角矩形 5"/>
          <p:cNvSpPr/>
          <p:nvPr/>
        </p:nvSpPr>
        <p:spPr>
          <a:xfrm>
            <a:off x="6084168" y="1412776"/>
            <a:ext cx="2232248" cy="854698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文字方塊 1"/>
          <p:cNvSpPr txBox="1"/>
          <p:nvPr/>
        </p:nvSpPr>
        <p:spPr>
          <a:xfrm>
            <a:off x="1907704" y="3933056"/>
            <a:ext cx="5712296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TW" altLang="en-US" sz="4000" dirty="0" smtClean="0">
                <a:latin typeface="+mn-ea"/>
                <a:ea typeface="+mn-ea"/>
              </a:rPr>
              <a:t>請關閉程式後重開程式</a:t>
            </a:r>
            <a:endParaRPr lang="zh-TW" altLang="en-US" sz="40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37240703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投影片編號版面配置區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4D4711D9-3A14-4E54-AE28-C1C7ADAEAD13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23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47107" name="日期版面配置區 5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1921B181-E71B-43D0-97F5-4CB3CAA67AEA}" type="datetime1">
              <a:rPr kumimoji="0" lang="zh-TW" altLang="en-US" sz="1200" smtClean="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2017/1/14</a:t>
            </a:fld>
            <a:endParaRPr kumimoji="0" lang="en-US" altLang="zh-TW" sz="1200" smtClean="0">
              <a:latin typeface="Arial" charset="0"/>
              <a:ea typeface="新細明體" pitchFamily="18" charset="-120"/>
            </a:endParaRPr>
          </a:p>
        </p:txBody>
      </p:sp>
      <p:sp>
        <p:nvSpPr>
          <p:cNvPr id="7172" name="Rectangle 2"/>
          <p:cNvSpPr>
            <a:spLocks noGrp="1" noChangeArrowheads="1"/>
          </p:cNvSpPr>
          <p:nvPr>
            <p:ph type="title"/>
          </p:nvPr>
        </p:nvSpPr>
        <p:spPr>
          <a:xfrm>
            <a:off x="1403350" y="2781300"/>
            <a:ext cx="6324600" cy="1371600"/>
          </a:xfrm>
        </p:spPr>
        <p:txBody>
          <a:bodyPr/>
          <a:lstStyle/>
          <a:p>
            <a:pPr algn="ctr" eaLnBrk="1" hangingPunct="1">
              <a:defRPr/>
            </a:pPr>
            <a:r>
              <a:rPr lang="en-US" altLang="zh-TW" b="1" dirty="0" smtClean="0">
                <a:solidFill>
                  <a:schemeClr val="accent5">
                    <a:lumMod val="50000"/>
                  </a:schemeClr>
                </a:solidFill>
              </a:rPr>
              <a:t>Arduino </a:t>
            </a: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程式介紹</a:t>
            </a:r>
          </a:p>
        </p:txBody>
      </p:sp>
    </p:spTree>
    <p:extLst>
      <p:ext uri="{BB962C8B-B14F-4D97-AF65-F5344CB8AC3E}">
        <p14:creationId xmlns:p14="http://schemas.microsoft.com/office/powerpoint/2010/main" val="10820745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E2893FC4-6197-43AE-9E2E-DFC9AE70A91A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24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52227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741F51B7-98D3-4E2F-9500-91BCD59AED60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2017/1/14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5222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403350" y="2781300"/>
            <a:ext cx="6985000" cy="1371600"/>
          </a:xfrm>
        </p:spPr>
        <p:txBody>
          <a:bodyPr/>
          <a:lstStyle/>
          <a:p>
            <a:pPr marL="742950" indent="-742950" algn="ctr"/>
            <a:r>
              <a:rPr lang="en-US" altLang="zh-TW" b="1" dirty="0" smtClean="0"/>
              <a:t>Arduino</a:t>
            </a:r>
            <a:r>
              <a:rPr lang="zh-TW" altLang="en-US" b="1" dirty="0" smtClean="0"/>
              <a:t> </a:t>
            </a:r>
            <a:r>
              <a:rPr lang="zh-TW" altLang="en-US" b="1" dirty="0"/>
              <a:t>程式架構</a:t>
            </a:r>
            <a:endParaRPr lang="zh-TW" altLang="en-US" b="1" dirty="0" smtClean="0"/>
          </a:p>
        </p:txBody>
      </p:sp>
    </p:spTree>
    <p:extLst>
      <p:ext uri="{BB962C8B-B14F-4D97-AF65-F5344CB8AC3E}">
        <p14:creationId xmlns:p14="http://schemas.microsoft.com/office/powerpoint/2010/main" val="2617477977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標題 1"/>
          <p:cNvSpPr>
            <a:spLocks noGrp="1"/>
          </p:cNvSpPr>
          <p:nvPr>
            <p:ph type="title"/>
          </p:nvPr>
        </p:nvSpPr>
        <p:spPr>
          <a:xfrm>
            <a:off x="276225" y="228600"/>
            <a:ext cx="8591550" cy="1066800"/>
          </a:xfrm>
        </p:spPr>
        <p:txBody>
          <a:bodyPr/>
          <a:lstStyle/>
          <a:p>
            <a:pPr algn="ctr"/>
            <a:r>
              <a:rPr lang="en-US" altLang="zh-TW" sz="600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Arduino</a:t>
            </a:r>
            <a:r>
              <a:rPr lang="zh-TW" altLang="en-US" sz="600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程式的介面</a:t>
            </a:r>
          </a:p>
        </p:txBody>
      </p:sp>
      <p:pic>
        <p:nvPicPr>
          <p:cNvPr id="13315" name="Picture 2"/>
          <p:cNvPicPr>
            <a:picLocks noGrp="1" noChangeAspect="1" noChangeArrowheads="1"/>
          </p:cNvPicPr>
          <p:nvPr>
            <p:ph sz="quarter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1298575"/>
            <a:ext cx="4114800" cy="4937125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>
          <a:xfrm>
            <a:off x="2500313" y="1785938"/>
            <a:ext cx="1285875" cy="3571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cxnSp>
        <p:nvCxnSpPr>
          <p:cNvPr id="5" name="直線單箭頭接點 4"/>
          <p:cNvCxnSpPr>
            <a:stCxn id="4" idx="1"/>
          </p:cNvCxnSpPr>
          <p:nvPr/>
        </p:nvCxnSpPr>
        <p:spPr>
          <a:xfrm rot="10800000" flipV="1">
            <a:off x="1571625" y="1963738"/>
            <a:ext cx="928688" cy="10795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18" name="文字方塊 7"/>
          <p:cNvSpPr txBox="1">
            <a:spLocks noChangeArrowheads="1"/>
          </p:cNvSpPr>
          <p:nvPr/>
        </p:nvSpPr>
        <p:spPr bwMode="auto">
          <a:xfrm>
            <a:off x="709613" y="1787525"/>
            <a:ext cx="862012" cy="178435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eaVert" wrap="none">
            <a:spAutoFit/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r>
              <a:rPr kumimoji="0" lang="zh-TW" altLang="en-US" sz="4400">
                <a:latin typeface="標楷體" pitchFamily="65" charset="-120"/>
                <a:ea typeface="標楷體" pitchFamily="65" charset="-120"/>
              </a:rPr>
              <a:t>功能表</a:t>
            </a:r>
          </a:p>
        </p:txBody>
      </p:sp>
    </p:spTree>
    <p:extLst>
      <p:ext uri="{BB962C8B-B14F-4D97-AF65-F5344CB8AC3E}">
        <p14:creationId xmlns:p14="http://schemas.microsoft.com/office/powerpoint/2010/main" val="398378199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Grp="1" noChangeAspect="1" noChangeArrowheads="1"/>
          </p:cNvPicPr>
          <p:nvPr>
            <p:ph sz="quarter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688" y="2214563"/>
            <a:ext cx="7599362" cy="1428750"/>
          </a:xfrm>
          <a:prstGeom prst="rect">
            <a:avLst/>
          </a:prstGeom>
          <a:ln w="2857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6" name="矩形 5"/>
          <p:cNvSpPr/>
          <p:nvPr/>
        </p:nvSpPr>
        <p:spPr>
          <a:xfrm>
            <a:off x="1071563" y="3214688"/>
            <a:ext cx="357187" cy="4286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1500188" y="3214688"/>
            <a:ext cx="357187" cy="428625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1928813" y="3214688"/>
            <a:ext cx="357187" cy="4286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2357438" y="3214688"/>
            <a:ext cx="347662" cy="428625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2786063" y="3214688"/>
            <a:ext cx="357187" cy="4286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14344" name="文字方塊 17"/>
          <p:cNvSpPr txBox="1">
            <a:spLocks noChangeArrowheads="1"/>
          </p:cNvSpPr>
          <p:nvPr/>
        </p:nvSpPr>
        <p:spPr bwMode="auto">
          <a:xfrm>
            <a:off x="0" y="4197350"/>
            <a:ext cx="3929063" cy="1446213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r>
              <a:rPr kumimoji="0" lang="zh-TW" altLang="en-US" sz="440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同等於</a:t>
            </a:r>
            <a:r>
              <a:rPr kumimoji="0" lang="en-US" altLang="zh-TW" sz="440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C</a:t>
            </a:r>
            <a:r>
              <a:rPr kumimoji="0" lang="zh-TW" altLang="en-US" sz="440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語言的</a:t>
            </a:r>
            <a:r>
              <a:rPr kumimoji="0" lang="en-US" altLang="zh-TW" sz="440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Rebuild All</a:t>
            </a:r>
          </a:p>
        </p:txBody>
      </p:sp>
      <p:cxnSp>
        <p:nvCxnSpPr>
          <p:cNvPr id="21" name="直線單箭頭接點 20"/>
          <p:cNvCxnSpPr>
            <a:stCxn id="7" idx="0"/>
          </p:cNvCxnSpPr>
          <p:nvPr/>
        </p:nvCxnSpPr>
        <p:spPr>
          <a:xfrm rot="5400000" flipH="1" flipV="1">
            <a:off x="910431" y="2410620"/>
            <a:ext cx="1571625" cy="36512"/>
          </a:xfrm>
          <a:prstGeom prst="straightConnector1">
            <a:avLst/>
          </a:prstGeom>
          <a:ln w="28575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46" name="文字方塊 23"/>
          <p:cNvSpPr txBox="1">
            <a:spLocks noChangeArrowheads="1"/>
          </p:cNvSpPr>
          <p:nvPr/>
        </p:nvSpPr>
        <p:spPr bwMode="auto">
          <a:xfrm>
            <a:off x="214313" y="285750"/>
            <a:ext cx="3570287" cy="1446213"/>
          </a:xfrm>
          <a:prstGeom prst="rect">
            <a:avLst/>
          </a:prstGeom>
          <a:noFill/>
          <a:ln w="28575">
            <a:solidFill>
              <a:srgbClr val="FFC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r>
              <a:rPr kumimoji="0" lang="zh-TW" altLang="en-US" sz="440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將程式燒入到</a:t>
            </a:r>
            <a:endParaRPr kumimoji="0" lang="en-US" altLang="zh-TW" sz="440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r>
              <a:rPr kumimoji="0" lang="en-US" altLang="zh-TW" sz="440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Arduino</a:t>
            </a:r>
            <a:endParaRPr kumimoji="0" lang="zh-TW" altLang="en-US" sz="440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  <p:sp>
        <p:nvSpPr>
          <p:cNvPr id="14347" name="文字方塊 28"/>
          <p:cNvSpPr txBox="1">
            <a:spLocks noChangeArrowheads="1"/>
          </p:cNvSpPr>
          <p:nvPr/>
        </p:nvSpPr>
        <p:spPr bwMode="auto">
          <a:xfrm>
            <a:off x="4049713" y="5078413"/>
            <a:ext cx="2236787" cy="708025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r>
              <a:rPr kumimoji="0" lang="zh-TW" altLang="en-US" sz="4000">
                <a:latin typeface="標楷體" pitchFamily="65" charset="-120"/>
                <a:ea typeface="標楷體" pitchFamily="65" charset="-120"/>
              </a:rPr>
              <a:t>開新檔案</a:t>
            </a:r>
          </a:p>
        </p:txBody>
      </p:sp>
      <p:cxnSp>
        <p:nvCxnSpPr>
          <p:cNvPr id="31" name="直線單箭頭接點 30"/>
          <p:cNvCxnSpPr>
            <a:stCxn id="9" idx="0"/>
            <a:endCxn id="14349" idx="2"/>
          </p:cNvCxnSpPr>
          <p:nvPr/>
        </p:nvCxnSpPr>
        <p:spPr>
          <a:xfrm rot="5400000" flipH="1" flipV="1">
            <a:off x="2940844" y="661194"/>
            <a:ext cx="2143125" cy="2963863"/>
          </a:xfrm>
          <a:prstGeom prst="straightConnector1">
            <a:avLst/>
          </a:prstGeom>
          <a:ln w="28575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49" name="文字方塊 32"/>
          <p:cNvSpPr txBox="1">
            <a:spLocks noChangeArrowheads="1"/>
          </p:cNvSpPr>
          <p:nvPr/>
        </p:nvSpPr>
        <p:spPr bwMode="auto">
          <a:xfrm>
            <a:off x="4273550" y="301625"/>
            <a:ext cx="2441575" cy="769938"/>
          </a:xfrm>
          <a:prstGeom prst="rect">
            <a:avLst/>
          </a:prstGeom>
          <a:noFill/>
          <a:ln w="28575">
            <a:solidFill>
              <a:srgbClr val="FFC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r>
              <a:rPr kumimoji="0" lang="zh-TW" altLang="en-US" sz="4400">
                <a:latin typeface="標楷體" pitchFamily="65" charset="-120"/>
                <a:ea typeface="標楷體" pitchFamily="65" charset="-120"/>
              </a:rPr>
              <a:t>開啟舊檔</a:t>
            </a:r>
          </a:p>
        </p:txBody>
      </p:sp>
      <p:sp>
        <p:nvSpPr>
          <p:cNvPr id="14350" name="文字方塊 36"/>
          <p:cNvSpPr txBox="1">
            <a:spLocks noChangeArrowheads="1"/>
          </p:cNvSpPr>
          <p:nvPr/>
        </p:nvSpPr>
        <p:spPr bwMode="auto">
          <a:xfrm>
            <a:off x="6429375" y="4714875"/>
            <a:ext cx="2108200" cy="1323975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r>
              <a:rPr kumimoji="0" lang="zh-TW" altLang="en-US" sz="4000">
                <a:latin typeface="標楷體" pitchFamily="65" charset="-120"/>
                <a:ea typeface="標楷體" pitchFamily="65" charset="-120"/>
              </a:rPr>
              <a:t>儲存檔案</a:t>
            </a:r>
          </a:p>
        </p:txBody>
      </p:sp>
      <p:sp>
        <p:nvSpPr>
          <p:cNvPr id="44" name="矩形 43"/>
          <p:cNvSpPr/>
          <p:nvPr/>
        </p:nvSpPr>
        <p:spPr>
          <a:xfrm>
            <a:off x="7858125" y="3214688"/>
            <a:ext cx="357188" cy="428625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14352" name="文字方塊 45"/>
          <p:cNvSpPr txBox="1">
            <a:spLocks noChangeArrowheads="1"/>
          </p:cNvSpPr>
          <p:nvPr/>
        </p:nvSpPr>
        <p:spPr bwMode="auto">
          <a:xfrm>
            <a:off x="7072313" y="285750"/>
            <a:ext cx="1878012" cy="769938"/>
          </a:xfrm>
          <a:prstGeom prst="rect">
            <a:avLst/>
          </a:prstGeom>
          <a:noFill/>
          <a:ln w="38100">
            <a:solidFill>
              <a:srgbClr val="FFC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r>
              <a:rPr kumimoji="0" lang="zh-TW" altLang="en-US" sz="4400">
                <a:latin typeface="標楷體" pitchFamily="65" charset="-120"/>
                <a:ea typeface="標楷體" pitchFamily="65" charset="-120"/>
              </a:rPr>
              <a:t>回傳值</a:t>
            </a:r>
          </a:p>
        </p:txBody>
      </p:sp>
      <p:cxnSp>
        <p:nvCxnSpPr>
          <p:cNvPr id="48" name="直線單箭頭接點 47"/>
          <p:cNvCxnSpPr>
            <a:stCxn id="44" idx="0"/>
            <a:endCxn id="14352" idx="2"/>
          </p:cNvCxnSpPr>
          <p:nvPr/>
        </p:nvCxnSpPr>
        <p:spPr>
          <a:xfrm rot="16200000" flipV="1">
            <a:off x="6944519" y="2121694"/>
            <a:ext cx="2159000" cy="26988"/>
          </a:xfrm>
          <a:prstGeom prst="straightConnector1">
            <a:avLst/>
          </a:prstGeom>
          <a:ln w="28575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肘形接點 42"/>
          <p:cNvCxnSpPr/>
          <p:nvPr/>
        </p:nvCxnSpPr>
        <p:spPr>
          <a:xfrm rot="16200000" flipH="1">
            <a:off x="1231901" y="3697287"/>
            <a:ext cx="500062" cy="392113"/>
          </a:xfrm>
          <a:prstGeom prst="bentConnector3">
            <a:avLst>
              <a:gd name="adj1" fmla="val 50000"/>
            </a:avLst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圖案 57"/>
          <p:cNvCxnSpPr>
            <a:stCxn id="8" idx="2"/>
            <a:endCxn id="14347" idx="0"/>
          </p:cNvCxnSpPr>
          <p:nvPr/>
        </p:nvCxnSpPr>
        <p:spPr>
          <a:xfrm rot="16200000" flipH="1">
            <a:off x="2920207" y="2829719"/>
            <a:ext cx="1435100" cy="3062287"/>
          </a:xfrm>
          <a:prstGeom prst="bentConnector3">
            <a:avLst>
              <a:gd name="adj1" fmla="val 22845"/>
            </a:avLst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356" name="群組 79"/>
          <p:cNvGrpSpPr>
            <a:grpSpLocks/>
          </p:cNvGrpSpPr>
          <p:nvPr/>
        </p:nvGrpSpPr>
        <p:grpSpPr bwMode="auto">
          <a:xfrm>
            <a:off x="3143250" y="3429000"/>
            <a:ext cx="4214813" cy="1287463"/>
            <a:chOff x="3143240" y="3429000"/>
            <a:chExt cx="4214842" cy="1286678"/>
          </a:xfrm>
        </p:grpSpPr>
        <p:cxnSp>
          <p:nvCxnSpPr>
            <p:cNvPr id="72" name="直線接點 71"/>
            <p:cNvCxnSpPr>
              <a:stCxn id="10" idx="3"/>
            </p:cNvCxnSpPr>
            <p:nvPr/>
          </p:nvCxnSpPr>
          <p:spPr>
            <a:xfrm>
              <a:off x="3143240" y="3429000"/>
              <a:ext cx="3286148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線接點 73"/>
            <p:cNvCxnSpPr/>
            <p:nvPr/>
          </p:nvCxnSpPr>
          <p:spPr>
            <a:xfrm rot="5400000">
              <a:off x="5965327" y="3893061"/>
              <a:ext cx="928122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線接點 75"/>
            <p:cNvCxnSpPr/>
            <p:nvPr/>
          </p:nvCxnSpPr>
          <p:spPr>
            <a:xfrm>
              <a:off x="6429388" y="4357122"/>
              <a:ext cx="928694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線單箭頭接點 77"/>
            <p:cNvCxnSpPr/>
            <p:nvPr/>
          </p:nvCxnSpPr>
          <p:spPr>
            <a:xfrm rot="5400000">
              <a:off x="7178009" y="4535606"/>
              <a:ext cx="358556" cy="1588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6064420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1"/>
          <p:cNvPicPr>
            <a:picLocks noGrp="1" noChangeAspect="1" noChangeArrowheads="1"/>
          </p:cNvPicPr>
          <p:nvPr>
            <p:ph sz="quarter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0" y="0"/>
            <a:ext cx="5643563" cy="6858000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矩形 6"/>
          <p:cNvSpPr/>
          <p:nvPr/>
        </p:nvSpPr>
        <p:spPr>
          <a:xfrm>
            <a:off x="1714500" y="1428750"/>
            <a:ext cx="5643563" cy="3929063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cxnSp>
        <p:nvCxnSpPr>
          <p:cNvPr id="9" name="直線單箭頭接點 8"/>
          <p:cNvCxnSpPr/>
          <p:nvPr/>
        </p:nvCxnSpPr>
        <p:spPr>
          <a:xfrm rot="10800000" flipV="1">
            <a:off x="1071563" y="3571875"/>
            <a:ext cx="642937" cy="0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65" name="文字方塊 9"/>
          <p:cNvSpPr txBox="1">
            <a:spLocks noChangeArrowheads="1"/>
          </p:cNvSpPr>
          <p:nvPr/>
        </p:nvSpPr>
        <p:spPr bwMode="auto">
          <a:xfrm>
            <a:off x="214313" y="1951038"/>
            <a:ext cx="862012" cy="3478212"/>
          </a:xfrm>
          <a:prstGeom prst="rect">
            <a:avLst/>
          </a:prstGeom>
          <a:noFill/>
          <a:ln w="38100">
            <a:solidFill>
              <a:srgbClr val="FFC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eaVert" wrap="none">
            <a:spAutoFit/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r>
              <a:rPr kumimoji="0" lang="zh-TW" altLang="en-US" sz="4400">
                <a:latin typeface="標楷體" pitchFamily="65" charset="-120"/>
                <a:ea typeface="標楷體" pitchFamily="65" charset="-120"/>
              </a:rPr>
              <a:t>撰寫程式內容</a:t>
            </a:r>
          </a:p>
        </p:txBody>
      </p:sp>
      <p:sp>
        <p:nvSpPr>
          <p:cNvPr id="11" name="矩形 10"/>
          <p:cNvSpPr/>
          <p:nvPr/>
        </p:nvSpPr>
        <p:spPr>
          <a:xfrm>
            <a:off x="5715000" y="6572250"/>
            <a:ext cx="1500188" cy="2857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1714500" y="714375"/>
            <a:ext cx="785813" cy="4286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18" name="文字方塊 17"/>
          <p:cNvSpPr txBox="1">
            <a:spLocks noChangeArrowheads="1"/>
          </p:cNvSpPr>
          <p:nvPr/>
        </p:nvSpPr>
        <p:spPr bwMode="auto">
          <a:xfrm>
            <a:off x="2071688" y="2071688"/>
            <a:ext cx="5072062" cy="1662112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r>
              <a:rPr kumimoji="0" lang="zh-TW" altLang="en-US" sz="280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要注意是否連線，</a:t>
            </a:r>
            <a:endParaRPr kumimoji="0" lang="en-US" altLang="zh-TW" sz="280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r>
              <a:rPr kumimoji="0" lang="zh-TW" altLang="en-US" sz="280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若未連線可以</a:t>
            </a:r>
            <a:r>
              <a:rPr kumimoji="0" lang="en-US" altLang="zh-TW" sz="280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Rebuild</a:t>
            </a:r>
            <a:r>
              <a:rPr kumimoji="0" lang="zh-TW" altLang="en-US" sz="280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但不可燒入</a:t>
            </a:r>
          </a:p>
          <a:p>
            <a:endParaRPr kumimoji="0" lang="zh-TW" altLang="en-US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  <p:cxnSp>
        <p:nvCxnSpPr>
          <p:cNvPr id="21" name="圖案 20"/>
          <p:cNvCxnSpPr>
            <a:stCxn id="12" idx="3"/>
            <a:endCxn id="18" idx="0"/>
          </p:cNvCxnSpPr>
          <p:nvPr/>
        </p:nvCxnSpPr>
        <p:spPr>
          <a:xfrm>
            <a:off x="2500313" y="928688"/>
            <a:ext cx="2108200" cy="1143000"/>
          </a:xfrm>
          <a:prstGeom prst="bentConnector2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肘形接點 22"/>
          <p:cNvCxnSpPr>
            <a:stCxn id="11" idx="0"/>
            <a:endCxn id="18" idx="2"/>
          </p:cNvCxnSpPr>
          <p:nvPr/>
        </p:nvCxnSpPr>
        <p:spPr>
          <a:xfrm rot="16200000" flipV="1">
            <a:off x="4117976" y="4224337"/>
            <a:ext cx="2838450" cy="1857375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483134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8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9188" y="1589088"/>
            <a:ext cx="4176712" cy="4681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7" name="文字方塊 5"/>
          <p:cNvSpPr txBox="1">
            <a:spLocks noChangeArrowheads="1"/>
          </p:cNvSpPr>
          <p:nvPr/>
        </p:nvSpPr>
        <p:spPr bwMode="auto">
          <a:xfrm>
            <a:off x="1408113" y="642938"/>
            <a:ext cx="1878012" cy="769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r>
              <a:rPr kumimoji="0" lang="zh-TW" altLang="en-US" sz="440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未連線</a:t>
            </a:r>
            <a:endParaRPr kumimoji="0" lang="en-US" altLang="zh-TW" sz="4400">
              <a:solidFill>
                <a:srgbClr val="FF0000"/>
              </a:solidFill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16388" name="文字方塊 6"/>
          <p:cNvSpPr txBox="1">
            <a:spLocks noChangeArrowheads="1"/>
          </p:cNvSpPr>
          <p:nvPr/>
        </p:nvSpPr>
        <p:spPr bwMode="auto">
          <a:xfrm>
            <a:off x="5980113" y="658813"/>
            <a:ext cx="1878012" cy="769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r>
              <a:rPr kumimoji="0" lang="zh-TW" altLang="en-US" sz="440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已連線</a:t>
            </a:r>
          </a:p>
        </p:txBody>
      </p:sp>
      <p:pic>
        <p:nvPicPr>
          <p:cNvPr id="16389" name="Picture 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38" y="1589088"/>
            <a:ext cx="4319587" cy="4681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6859957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標題 1"/>
          <p:cNvSpPr>
            <a:spLocks noGrp="1"/>
          </p:cNvSpPr>
          <p:nvPr>
            <p:ph type="title"/>
          </p:nvPr>
        </p:nvSpPr>
        <p:spPr>
          <a:xfrm>
            <a:off x="276225" y="228600"/>
            <a:ext cx="8591550" cy="1066800"/>
          </a:xfrm>
        </p:spPr>
        <p:txBody>
          <a:bodyPr/>
          <a:lstStyle/>
          <a:p>
            <a:pPr algn="ctr"/>
            <a:r>
              <a:rPr lang="en-US" altLang="zh-TW" sz="660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Arduino</a:t>
            </a:r>
            <a:r>
              <a:rPr lang="zh-TW" altLang="en-US" sz="660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程式架構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4294967295"/>
          </p:nvPr>
        </p:nvSpPr>
        <p:spPr>
          <a:xfrm>
            <a:off x="457200" y="1285875"/>
            <a:ext cx="8229600" cy="5038725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</a:t>
            </a:r>
            <a:r>
              <a:rPr lang="zh-TW" altLang="en-US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一</a:t>
            </a:r>
            <a:r>
              <a:rPr lang="en-US" altLang="zh-TW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.)</a:t>
            </a:r>
            <a:r>
              <a:rPr lang="zh-TW" altLang="en-US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宣告</a:t>
            </a:r>
            <a:r>
              <a:rPr lang="en-US" altLang="zh-TW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: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Arduino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宣告方式與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C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相同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,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例如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:</a:t>
            </a: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int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，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float…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</a:t>
            </a:r>
            <a:r>
              <a:rPr lang="zh-TW" altLang="en-US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二</a:t>
            </a:r>
            <a:r>
              <a:rPr lang="en-US" altLang="zh-TW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.)</a:t>
            </a:r>
            <a:r>
              <a:rPr lang="zh-TW" altLang="en-US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初始化 </a:t>
            </a:r>
            <a:r>
              <a:rPr lang="en-US" altLang="zh-TW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Setup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():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使</a:t>
            </a: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Arduino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板子裝置妥當的指令</a:t>
            </a:r>
            <a:endParaRPr lang="en-US" altLang="zh-TW" sz="28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EX: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int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 </a:t>
            </a: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ledPin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=7;	/ 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宣告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Arduino7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號腳為輸入腳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/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	</a:t>
            </a:r>
            <a:r>
              <a:rPr lang="en-US" altLang="zh-TW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Setup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()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	{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		</a:t>
            </a: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pinMode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</a:t>
            </a: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ledPin,INPUT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);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	}</a:t>
            </a:r>
          </a:p>
        </p:txBody>
      </p:sp>
    </p:spTree>
    <p:extLst>
      <p:ext uri="{BB962C8B-B14F-4D97-AF65-F5344CB8AC3E}">
        <p14:creationId xmlns:p14="http://schemas.microsoft.com/office/powerpoint/2010/main" val="102768974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標題 1"/>
          <p:cNvSpPr>
            <a:spLocks noGrp="1"/>
          </p:cNvSpPr>
          <p:nvPr>
            <p:ph type="title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609600" indent="-609600" algn="ctr" eaLnBrk="1" hangingPunct="1"/>
            <a:r>
              <a:rPr lang="zh-TW" altLang="zh-TW" dirty="0"/>
              <a:t>動力機械</a:t>
            </a:r>
            <a:endParaRPr kumimoji="0" lang="en-US" altLang="zh-TW" dirty="0" smtClean="0"/>
          </a:p>
        </p:txBody>
      </p:sp>
      <p:sp>
        <p:nvSpPr>
          <p:cNvPr id="8195" name="Rectangle 5"/>
          <p:cNvSpPr>
            <a:spLocks noGrp="1" noChangeArrowheads="1"/>
          </p:cNvSpPr>
          <p:nvPr>
            <p:ph idx="1"/>
          </p:nvPr>
        </p:nvSpPr>
        <p:spPr>
          <a:xfrm>
            <a:off x="468313" y="1844675"/>
            <a:ext cx="7704087" cy="3886200"/>
          </a:xfrm>
        </p:spPr>
        <p:txBody>
          <a:bodyPr/>
          <a:lstStyle/>
          <a:p>
            <a:r>
              <a:rPr lang="zh-TW" altLang="zh-TW" dirty="0"/>
              <a:t>透過動力馬達與動力驅動模組，使用塑膠、</a:t>
            </a:r>
            <a:r>
              <a:rPr lang="en-US" altLang="zh-TW" dirty="0"/>
              <a:t>PVC</a:t>
            </a:r>
            <a:r>
              <a:rPr lang="zh-TW" altLang="zh-TW" dirty="0"/>
              <a:t>、木板、齒輪，皮帶</a:t>
            </a:r>
            <a:r>
              <a:rPr lang="en-US" altLang="zh-TW" dirty="0"/>
              <a:t>…</a:t>
            </a:r>
            <a:r>
              <a:rPr lang="zh-TW" altLang="zh-TW" dirty="0"/>
              <a:t>等，附加透過伺服馬達等為額外機構當為控制動力方向等機構，使用</a:t>
            </a:r>
            <a:r>
              <a:rPr lang="en-US" altLang="zh-TW" dirty="0"/>
              <a:t>Arduino</a:t>
            </a:r>
            <a:r>
              <a:rPr lang="zh-TW" altLang="zh-TW" dirty="0"/>
              <a:t>開發板控制其動作與操控方式，並使用</a:t>
            </a:r>
            <a:r>
              <a:rPr lang="en-US" altLang="zh-TW" dirty="0"/>
              <a:t>3D</a:t>
            </a:r>
            <a:r>
              <a:rPr lang="zh-TW" altLang="zh-TW" dirty="0"/>
              <a:t>列表機列印機構元件等，透過現成</a:t>
            </a:r>
            <a:r>
              <a:rPr lang="en-US" altLang="zh-TW" dirty="0"/>
              <a:t>APPs</a:t>
            </a:r>
            <a:r>
              <a:rPr lang="zh-TW" altLang="zh-TW" dirty="0"/>
              <a:t>來操控機構或機構自動化運行，使之機構具有轉動、運輸等動力功能，並配合外界回饋來改變動力運作之功能。</a:t>
            </a:r>
          </a:p>
        </p:txBody>
      </p:sp>
      <p:sp>
        <p:nvSpPr>
          <p:cNvPr id="8196" name="投影片編號版面配置區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7CE14F24-06A0-4788-AD6B-ED5CDD32B98B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8197" name="日期版面配置區 5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74D59C58-0245-4385-917C-251C0EBD566A}" type="datetime1">
              <a:rPr kumimoji="0" lang="zh-TW" altLang="en-US" sz="1200" smtClean="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2017/1/14</a:t>
            </a:fld>
            <a:endParaRPr kumimoji="0" lang="en-US" altLang="zh-TW" sz="1200" smtClean="0">
              <a:latin typeface="Arial" charset="0"/>
              <a:ea typeface="新細明體" pitchFamily="18" charset="-120"/>
            </a:endParaRPr>
          </a:p>
        </p:txBody>
      </p:sp>
    </p:spTree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sz="quarter" idx="4294967295"/>
          </p:nvPr>
        </p:nvSpPr>
        <p:spPr>
          <a:xfrm>
            <a:off x="457200" y="500063"/>
            <a:ext cx="8229600" cy="5824537"/>
          </a:xfrm>
          <a:prstGeom prst="rect">
            <a:avLst/>
          </a:prstGeom>
        </p:spPr>
        <p:txBody>
          <a:bodyPr/>
          <a:lstStyle/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</a:t>
            </a:r>
            <a:r>
              <a:rPr lang="zh-TW" altLang="en-US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三</a:t>
            </a:r>
            <a:r>
              <a:rPr lang="en-US" altLang="zh-TW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.)</a:t>
            </a:r>
            <a:r>
              <a:rPr lang="zh-TW" altLang="en-US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執行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Loop():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為程式的主要內容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,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這程式內容會一直重複被執行</a:t>
            </a:r>
            <a:endParaRPr lang="en-US" altLang="zh-TW" sz="28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EX: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Loop()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{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	……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40518899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sz="quarter" idx="4294967295"/>
          </p:nvPr>
        </p:nvSpPr>
        <p:spPr>
          <a:xfrm>
            <a:off x="457200" y="500063"/>
            <a:ext cx="8229600" cy="5824537"/>
          </a:xfrm>
          <a:prstGeom prst="rect">
            <a:avLst/>
          </a:prstGeom>
        </p:spPr>
        <p:txBody>
          <a:bodyPr/>
          <a:lstStyle/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</a:t>
            </a:r>
            <a:r>
              <a:rPr lang="zh-TW" altLang="en-US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四</a:t>
            </a:r>
            <a:r>
              <a:rPr lang="en-US" altLang="zh-TW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.)</a:t>
            </a:r>
            <a:r>
              <a:rPr lang="zh-TW" altLang="en-US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函式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: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1.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 </a:t>
            </a: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pinMode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(7,INPUT)									//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將腳位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7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設定為輸入模式</a:t>
            </a:r>
            <a:endParaRPr lang="en-US" altLang="zh-TW" sz="28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en-US" altLang="zh-TW" sz="28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2.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 </a:t>
            </a: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digitalWrite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(8,HIGH)	(</a:t>
            </a:r>
            <a:r>
              <a:rPr lang="zh-TW" altLang="en-US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數位腳專用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)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					//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將腳位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8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設定輸出高電位</a:t>
            </a:r>
            <a:endParaRPr lang="en-US" altLang="zh-TW" sz="28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en-US" altLang="zh-TW" sz="28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3.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 </a:t>
            </a: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val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=</a:t>
            </a: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digitalRead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(7)	(</a:t>
            </a:r>
            <a:r>
              <a:rPr lang="zh-TW" altLang="en-US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數位腳專用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)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					//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讀出腳位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7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的值並指定給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				</a:t>
            </a: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val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變數</a:t>
            </a:r>
            <a:endParaRPr lang="en-US" altLang="zh-TW" sz="28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en-US" altLang="zh-TW" sz="28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en-US" altLang="zh-TW" sz="28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460876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2"/>
          <p:cNvSpPr>
            <a:spLocks noGrp="1"/>
          </p:cNvSpPr>
          <p:nvPr>
            <p:ph sz="quarter" idx="4294967295"/>
          </p:nvPr>
        </p:nvSpPr>
        <p:spPr>
          <a:xfrm>
            <a:off x="428625" y="500063"/>
            <a:ext cx="8229600" cy="5824537"/>
          </a:xfrm>
          <a:prstGeom prst="rect">
            <a:avLst/>
          </a:prstGeom>
        </p:spPr>
        <p:txBody>
          <a:bodyPr/>
          <a:lstStyle/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4.analogWrite(9,128)	(</a:t>
            </a:r>
            <a:r>
              <a:rPr lang="zh-TW" altLang="en-US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數位訊號專用所設計的函式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)	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	 				//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將擁有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PWM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的數位腳位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9				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設定輸出電位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2.5V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對應值大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				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約為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128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en-US" altLang="zh-TW" sz="2800" dirty="0" smtClean="0">
              <a:solidFill>
                <a:srgbClr val="FF0000"/>
              </a:solidFill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5.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 </a:t>
            </a: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val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=</a:t>
            </a: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analogRead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(0)	(</a:t>
            </a:r>
            <a:r>
              <a:rPr lang="zh-TW" altLang="en-US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類比腳專用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)						//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讀出腳位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0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的值並指定給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				</a:t>
            </a: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val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變數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且</a:t>
            </a:r>
            <a:r>
              <a:rPr lang="en-US" altLang="zh-TW" sz="2800" dirty="0" err="1" smtClean="0">
                <a:solidFill>
                  <a:srgbClr val="C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analogRead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可讀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				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取範圍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0(0V)~1023(5V))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en-US" altLang="zh-TW" sz="2800" dirty="0" smtClean="0"/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en-US" altLang="zh-TW" sz="2800" dirty="0" smtClean="0"/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en-US" altLang="zh-TW" sz="2800" dirty="0" smtClean="0"/>
          </a:p>
        </p:txBody>
      </p:sp>
    </p:spTree>
    <p:extLst>
      <p:ext uri="{BB962C8B-B14F-4D97-AF65-F5344CB8AC3E}">
        <p14:creationId xmlns:p14="http://schemas.microsoft.com/office/powerpoint/2010/main" val="20868347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E2893FC4-6197-43AE-9E2E-DFC9AE70A91A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33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52227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741F51B7-98D3-4E2F-9500-91BCD59AED60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2017/1/14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5222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403350" y="2781300"/>
            <a:ext cx="6985000" cy="1371600"/>
          </a:xfrm>
        </p:spPr>
        <p:txBody>
          <a:bodyPr/>
          <a:lstStyle/>
          <a:p>
            <a:pPr marL="742950" indent="-742950" algn="ctr"/>
            <a:r>
              <a:rPr lang="en-US" altLang="zh-TW" dirty="0" smtClean="0"/>
              <a:t>Arduino</a:t>
            </a:r>
            <a:r>
              <a:rPr lang="zh-TW" altLang="en-US" dirty="0" smtClean="0"/>
              <a:t>語法</a:t>
            </a:r>
          </a:p>
        </p:txBody>
      </p:sp>
    </p:spTree>
    <p:extLst>
      <p:ext uri="{BB962C8B-B14F-4D97-AF65-F5344CB8AC3E}">
        <p14:creationId xmlns:p14="http://schemas.microsoft.com/office/powerpoint/2010/main" val="632421717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1028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5C011C7D-ADFF-4FEF-BFF0-DB20D2C59EFB}" type="slidenum">
              <a:rPr kumimoji="0" lang="zh-TW" altLang="en-US" smtClean="0"/>
              <a:pPr/>
              <a:t>34</a:t>
            </a:fld>
            <a:endParaRPr kumimoji="0" lang="en-US" altLang="zh-TW" smtClean="0"/>
          </a:p>
        </p:txBody>
      </p:sp>
      <p:sp>
        <p:nvSpPr>
          <p:cNvPr id="1029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713E3FFF-CD72-4A95-B7B6-39991477A814}" type="datetime1">
              <a:rPr kumimoji="0" lang="zh-TW" altLang="en-US" smtClean="0"/>
              <a:pPr/>
              <a:t>2017/1/14</a:t>
            </a:fld>
            <a:endParaRPr kumimoji="0" lang="en-US" altLang="zh-TW" smtClean="0"/>
          </a:p>
        </p:txBody>
      </p:sp>
      <p:sp>
        <p:nvSpPr>
          <p:cNvPr id="1030" name="Text Box 2"/>
          <p:cNvSpPr txBox="1">
            <a:spLocks noChangeArrowheads="1"/>
          </p:cNvSpPr>
          <p:nvPr/>
        </p:nvSpPr>
        <p:spPr bwMode="auto">
          <a:xfrm>
            <a:off x="3419475" y="211138"/>
            <a:ext cx="166584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C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語言的架構</a:t>
            </a:r>
          </a:p>
        </p:txBody>
      </p:sp>
      <p:graphicFrame>
        <p:nvGraphicFramePr>
          <p:cNvPr id="1026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24362058"/>
              </p:ext>
            </p:extLst>
          </p:nvPr>
        </p:nvGraphicFramePr>
        <p:xfrm>
          <a:off x="1547813" y="3530600"/>
          <a:ext cx="6477000" cy="1479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5" name="Document" r:id="rId3" imgW="5438227" imgH="1235165" progId="Word.Document.8">
                  <p:embed/>
                </p:oleObj>
              </mc:Choice>
              <mc:Fallback>
                <p:oleObj name="Document" r:id="rId3" imgW="5438227" imgH="1235165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7813" y="3530600"/>
                        <a:ext cx="6477000" cy="1479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31" name="Rectangle 17"/>
          <p:cNvSpPr>
            <a:spLocks noChangeArrowheads="1"/>
          </p:cNvSpPr>
          <p:nvPr/>
        </p:nvSpPr>
        <p:spPr bwMode="auto">
          <a:xfrm>
            <a:off x="1079500" y="1079500"/>
            <a:ext cx="7164388" cy="200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61950" indent="-3619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>
              <a:buClr>
                <a:srgbClr val="FF9900"/>
              </a:buClr>
              <a:buFont typeface="Wingdings" pitchFamily="2" charset="2"/>
              <a:buChar char="p"/>
            </a:pPr>
            <a:r>
              <a:rPr lang="en-US" altLang="zh-TW" sz="1400">
                <a:solidFill>
                  <a:srgbClr val="000000"/>
                </a:solidFill>
              </a:rPr>
              <a:t>C</a:t>
            </a:r>
            <a:r>
              <a:rPr lang="zh-TW" altLang="en-US" sz="1400">
                <a:solidFill>
                  <a:srgbClr val="000000"/>
                </a:solidFill>
              </a:rPr>
              <a:t>語言是一種常用的高階語言，由函式（</a:t>
            </a:r>
            <a:r>
              <a:rPr lang="en-US" altLang="zh-TW" sz="1400">
                <a:solidFill>
                  <a:srgbClr val="000000"/>
                </a:solidFill>
              </a:rPr>
              <a:t>function</a:t>
            </a:r>
            <a:r>
              <a:rPr lang="zh-TW" altLang="en-US" sz="1400">
                <a:solidFill>
                  <a:srgbClr val="000000"/>
                </a:solidFill>
              </a:rPr>
              <a:t>）所組成，所謂函式是指執行某一特定功能的程式集合。</a:t>
            </a:r>
          </a:p>
          <a:p>
            <a:pPr eaLnBrk="1" hangingPunct="1">
              <a:buClr>
                <a:srgbClr val="FF9900"/>
              </a:buClr>
              <a:buFont typeface="Wingdings" pitchFamily="2" charset="2"/>
              <a:buChar char="p"/>
            </a:pPr>
            <a:endParaRPr lang="zh-TW" altLang="en-US" sz="1400">
              <a:solidFill>
                <a:srgbClr val="000000"/>
              </a:solidFill>
            </a:endParaRPr>
          </a:p>
          <a:p>
            <a:pPr eaLnBrk="1" hangingPunct="1">
              <a:buClr>
                <a:srgbClr val="FF9900"/>
              </a:buClr>
              <a:buFont typeface="Wingdings" pitchFamily="2" charset="2"/>
              <a:buChar char="p"/>
            </a:pPr>
            <a:r>
              <a:rPr lang="zh-TW" altLang="en-US" sz="1400">
                <a:solidFill>
                  <a:srgbClr val="000000"/>
                </a:solidFill>
              </a:rPr>
              <a:t>當我們在設計</a:t>
            </a:r>
            <a:r>
              <a:rPr lang="en-US" altLang="zh-TW" sz="1400">
                <a:solidFill>
                  <a:srgbClr val="000000"/>
                </a:solidFill>
              </a:rPr>
              <a:t>C</a:t>
            </a:r>
            <a:r>
              <a:rPr lang="zh-TW" altLang="en-US" sz="1400">
                <a:solidFill>
                  <a:srgbClr val="000000"/>
                </a:solidFill>
              </a:rPr>
              <a:t>語言程式時，首先會依所需的功能先寫一個函式，然後再由主程式或函式去呼叫執行另一個函式。</a:t>
            </a:r>
          </a:p>
          <a:p>
            <a:pPr eaLnBrk="1" hangingPunct="1">
              <a:buClr>
                <a:srgbClr val="FF9900"/>
              </a:buClr>
              <a:buFont typeface="Wingdings" pitchFamily="2" charset="2"/>
              <a:buChar char="p"/>
            </a:pPr>
            <a:endParaRPr lang="zh-TW" altLang="en-US" sz="1400">
              <a:solidFill>
                <a:srgbClr val="000000"/>
              </a:solidFill>
            </a:endParaRPr>
          </a:p>
          <a:p>
            <a:pPr eaLnBrk="1" hangingPunct="1">
              <a:buClr>
                <a:srgbClr val="FF9900"/>
              </a:buClr>
              <a:buFont typeface="Wingdings" pitchFamily="2" charset="2"/>
              <a:buChar char="p"/>
            </a:pPr>
            <a:r>
              <a:rPr lang="zh-TW" altLang="en-US" sz="1400">
                <a:solidFill>
                  <a:srgbClr val="000000"/>
                </a:solidFill>
              </a:rPr>
              <a:t>在函式名稱後面會接一組小括號</a:t>
            </a:r>
            <a:r>
              <a:rPr lang="en-US" altLang="zh-TW" sz="1400">
                <a:solidFill>
                  <a:srgbClr val="000000"/>
                </a:solidFill>
                <a:latin typeface="Arial" charset="0"/>
              </a:rPr>
              <a:t>“</a:t>
            </a:r>
            <a:r>
              <a:rPr lang="en-US" altLang="zh-TW" sz="1400">
                <a:solidFill>
                  <a:srgbClr val="000000"/>
                </a:solidFill>
              </a:rPr>
              <a:t> ( ) </a:t>
            </a:r>
            <a:r>
              <a:rPr lang="en-US" altLang="zh-TW" sz="1400">
                <a:solidFill>
                  <a:srgbClr val="000000"/>
                </a:solidFill>
                <a:latin typeface="Arial" charset="0"/>
              </a:rPr>
              <a:t>”</a:t>
            </a:r>
            <a:r>
              <a:rPr lang="zh-TW" altLang="en-US" sz="1400">
                <a:solidFill>
                  <a:srgbClr val="000000"/>
                </a:solidFill>
              </a:rPr>
              <a:t>，通知編譯器此為一個函式，而不是變數，而在小括號內也可包含引數，引數是用來將主程式中的變數數值或變數位址傳至函式中來運算。</a:t>
            </a:r>
          </a:p>
        </p:txBody>
      </p:sp>
    </p:spTree>
    <p:extLst>
      <p:ext uri="{BB962C8B-B14F-4D97-AF65-F5344CB8AC3E}">
        <p14:creationId xmlns:p14="http://schemas.microsoft.com/office/powerpoint/2010/main" val="325295139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2052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67FB1A29-C372-4391-84ED-73B8CFF0DDD5}" type="slidenum">
              <a:rPr kumimoji="0" lang="zh-TW" altLang="en-US" smtClean="0"/>
              <a:pPr/>
              <a:t>35</a:t>
            </a:fld>
            <a:endParaRPr kumimoji="0" lang="en-US" altLang="zh-TW" smtClean="0"/>
          </a:p>
        </p:txBody>
      </p:sp>
      <p:sp>
        <p:nvSpPr>
          <p:cNvPr id="2053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E2FF7EB4-5F3E-47E2-9A87-7B7FFEE615B6}" type="datetime1">
              <a:rPr kumimoji="0" lang="zh-TW" altLang="en-US" smtClean="0"/>
              <a:pPr/>
              <a:t>2017/1/14</a:t>
            </a:fld>
            <a:endParaRPr kumimoji="0" lang="en-US" altLang="zh-TW" smtClean="0"/>
          </a:p>
        </p:txBody>
      </p:sp>
      <p:sp>
        <p:nvSpPr>
          <p:cNvPr id="2054" name="Text Box 2"/>
          <p:cNvSpPr txBox="1">
            <a:spLocks noChangeArrowheads="1"/>
          </p:cNvSpPr>
          <p:nvPr/>
        </p:nvSpPr>
        <p:spPr bwMode="auto">
          <a:xfrm>
            <a:off x="3059113" y="211138"/>
            <a:ext cx="255711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Arduino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語言的架構</a:t>
            </a:r>
          </a:p>
        </p:txBody>
      </p:sp>
      <p:sp>
        <p:nvSpPr>
          <p:cNvPr id="2055" name="Rectangle 5"/>
          <p:cNvSpPr>
            <a:spLocks noChangeArrowheads="1"/>
          </p:cNvSpPr>
          <p:nvPr/>
        </p:nvSpPr>
        <p:spPr bwMode="auto">
          <a:xfrm>
            <a:off x="1079500" y="898525"/>
            <a:ext cx="6805613" cy="392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61950" indent="-3619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541338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>
              <a:buClr>
                <a:srgbClr val="FF9900"/>
              </a:buClr>
              <a:buFont typeface="Wingdings" pitchFamily="2" charset="2"/>
              <a:buChar char="p"/>
            </a:pPr>
            <a:r>
              <a:rPr lang="en-US" altLang="zh-TW" sz="1400">
                <a:solidFill>
                  <a:srgbClr val="000000"/>
                </a:solidFill>
              </a:rPr>
              <a:t>Arduino</a:t>
            </a:r>
            <a:r>
              <a:rPr lang="zh-TW" altLang="en-US" sz="1400">
                <a:solidFill>
                  <a:srgbClr val="000000"/>
                </a:solidFill>
              </a:rPr>
              <a:t>程式與</a:t>
            </a:r>
            <a:r>
              <a:rPr lang="en-US" altLang="zh-TW" sz="1400">
                <a:solidFill>
                  <a:srgbClr val="000000"/>
                </a:solidFill>
              </a:rPr>
              <a:t>C</a:t>
            </a:r>
            <a:r>
              <a:rPr lang="zh-TW" altLang="en-US" sz="1400">
                <a:solidFill>
                  <a:srgbClr val="000000"/>
                </a:solidFill>
              </a:rPr>
              <a:t>語言程式很相似，但語法更簡單而且易學易用，完全將微控制器中複雜的暫存器設定寫成函式，使用者只需輸入參數即可。</a:t>
            </a:r>
          </a:p>
          <a:p>
            <a:pPr eaLnBrk="1" hangingPunct="1">
              <a:buClr>
                <a:srgbClr val="FF9900"/>
              </a:buClr>
              <a:buFont typeface="Wingdings" pitchFamily="2" charset="2"/>
              <a:buChar char="p"/>
            </a:pPr>
            <a:endParaRPr lang="en-US" altLang="zh-TW" sz="1400">
              <a:solidFill>
                <a:srgbClr val="000000"/>
              </a:solidFill>
            </a:endParaRPr>
          </a:p>
          <a:p>
            <a:pPr eaLnBrk="1" hangingPunct="1">
              <a:buClr>
                <a:srgbClr val="FF9900"/>
              </a:buClr>
              <a:buFont typeface="Wingdings" pitchFamily="2" charset="2"/>
              <a:buChar char="p"/>
            </a:pPr>
            <a:r>
              <a:rPr lang="en-US" altLang="zh-TW" sz="1400">
                <a:solidFill>
                  <a:srgbClr val="000000"/>
                </a:solidFill>
              </a:rPr>
              <a:t>Arduino</a:t>
            </a:r>
            <a:r>
              <a:rPr lang="zh-TW" altLang="en-US" sz="1400">
                <a:solidFill>
                  <a:srgbClr val="000000"/>
                </a:solidFill>
              </a:rPr>
              <a:t>程式主要由結構（</a:t>
            </a:r>
            <a:r>
              <a:rPr lang="en-US" altLang="zh-TW" sz="1400">
                <a:solidFill>
                  <a:srgbClr val="000000"/>
                </a:solidFill>
              </a:rPr>
              <a:t>structure</a:t>
            </a:r>
            <a:r>
              <a:rPr lang="zh-TW" altLang="en-US" sz="1400">
                <a:solidFill>
                  <a:srgbClr val="000000"/>
                </a:solidFill>
              </a:rPr>
              <a:t>）、數值</a:t>
            </a:r>
            <a:r>
              <a:rPr lang="en-US" altLang="zh-TW" sz="1400">
                <a:solidFill>
                  <a:srgbClr val="000000"/>
                </a:solidFill>
              </a:rPr>
              <a:t>(values)</a:t>
            </a:r>
            <a:r>
              <a:rPr lang="zh-TW" altLang="en-US" sz="1400">
                <a:solidFill>
                  <a:srgbClr val="000000"/>
                </a:solidFill>
              </a:rPr>
              <a:t>及函式（</a:t>
            </a:r>
            <a:r>
              <a:rPr lang="en-US" altLang="zh-TW" sz="1400">
                <a:solidFill>
                  <a:srgbClr val="000000"/>
                </a:solidFill>
              </a:rPr>
              <a:t>functions</a:t>
            </a:r>
            <a:r>
              <a:rPr lang="zh-TW" altLang="en-US" sz="1400">
                <a:solidFill>
                  <a:srgbClr val="000000"/>
                </a:solidFill>
              </a:rPr>
              <a:t>）等三個部份組成。</a:t>
            </a:r>
          </a:p>
          <a:p>
            <a:pPr eaLnBrk="1" hangingPunct="1">
              <a:buClr>
                <a:srgbClr val="FF9900"/>
              </a:buClr>
              <a:buFont typeface="Wingdings" pitchFamily="2" charset="2"/>
              <a:buChar char="p"/>
            </a:pPr>
            <a:endParaRPr lang="en-US" altLang="zh-TW" sz="1400">
              <a:solidFill>
                <a:srgbClr val="000000"/>
              </a:solidFill>
            </a:endParaRPr>
          </a:p>
          <a:p>
            <a:pPr lvl="1" eaLnBrk="1" hangingPunct="1">
              <a:buClr>
                <a:srgbClr val="FF9900"/>
              </a:buClr>
              <a:buFont typeface="Wingdings" pitchFamily="2" charset="2"/>
              <a:buChar char="l"/>
            </a:pPr>
            <a:r>
              <a:rPr lang="en-US" altLang="zh-TW" sz="1400">
                <a:solidFill>
                  <a:srgbClr val="000000"/>
                </a:solidFill>
              </a:rPr>
              <a:t>Arduino</a:t>
            </a:r>
            <a:r>
              <a:rPr lang="zh-TW" altLang="en-US" sz="1400">
                <a:solidFill>
                  <a:srgbClr val="000000"/>
                </a:solidFill>
              </a:rPr>
              <a:t>程式的結構（</a:t>
            </a:r>
            <a:r>
              <a:rPr lang="en-US" altLang="zh-TW" sz="1400">
                <a:solidFill>
                  <a:srgbClr val="000000"/>
                </a:solidFill>
              </a:rPr>
              <a:t>structure</a:t>
            </a:r>
            <a:r>
              <a:rPr lang="zh-TW" altLang="en-US" sz="1400">
                <a:solidFill>
                  <a:srgbClr val="000000"/>
                </a:solidFill>
              </a:rPr>
              <a:t>）包含</a:t>
            </a:r>
            <a:r>
              <a:rPr lang="en-US" altLang="zh-TW" sz="1400">
                <a:solidFill>
                  <a:srgbClr val="000000"/>
                </a:solidFill>
              </a:rPr>
              <a:t>setup( )</a:t>
            </a:r>
            <a:r>
              <a:rPr lang="zh-TW" altLang="en-US" sz="1400">
                <a:solidFill>
                  <a:srgbClr val="000000"/>
                </a:solidFill>
              </a:rPr>
              <a:t>及</a:t>
            </a:r>
            <a:r>
              <a:rPr lang="en-US" altLang="zh-TW" sz="1400">
                <a:solidFill>
                  <a:srgbClr val="000000"/>
                </a:solidFill>
              </a:rPr>
              <a:t>loop( )</a:t>
            </a:r>
            <a:r>
              <a:rPr lang="zh-TW" altLang="en-US" sz="1400">
                <a:solidFill>
                  <a:srgbClr val="000000"/>
                </a:solidFill>
              </a:rPr>
              <a:t>兩個函式。</a:t>
            </a:r>
          </a:p>
          <a:p>
            <a:pPr eaLnBrk="1" hangingPunct="1">
              <a:buClr>
                <a:srgbClr val="FF9900"/>
              </a:buClr>
              <a:buFont typeface="Wingdings" pitchFamily="2" charset="2"/>
              <a:buChar char="l"/>
            </a:pPr>
            <a:endParaRPr lang="zh-TW" altLang="en-US" sz="1400">
              <a:solidFill>
                <a:srgbClr val="000000"/>
              </a:solidFill>
            </a:endParaRPr>
          </a:p>
          <a:p>
            <a:pPr lvl="1" eaLnBrk="1" hangingPunct="1">
              <a:buClr>
                <a:srgbClr val="FF9900"/>
              </a:buClr>
              <a:buFont typeface="Wingdings" pitchFamily="2" charset="2"/>
              <a:buChar char="l"/>
            </a:pPr>
            <a:r>
              <a:rPr lang="zh-TW" altLang="en-US" sz="1400">
                <a:solidFill>
                  <a:srgbClr val="000000"/>
                </a:solidFill>
              </a:rPr>
              <a:t>數值</a:t>
            </a:r>
            <a:r>
              <a:rPr lang="en-US" altLang="zh-TW" sz="1400">
                <a:solidFill>
                  <a:srgbClr val="000000"/>
                </a:solidFill>
              </a:rPr>
              <a:t>(values)</a:t>
            </a:r>
            <a:r>
              <a:rPr lang="zh-TW" altLang="en-US" sz="1400">
                <a:solidFill>
                  <a:srgbClr val="000000"/>
                </a:solidFill>
              </a:rPr>
              <a:t>包含常數及變數 </a:t>
            </a:r>
            <a:r>
              <a:rPr lang="en-US" altLang="zh-TW" sz="1400">
                <a:solidFill>
                  <a:srgbClr val="000000"/>
                </a:solidFill>
              </a:rPr>
              <a:t>(</a:t>
            </a:r>
            <a:r>
              <a:rPr lang="zh-TW" altLang="en-US" sz="1400">
                <a:solidFill>
                  <a:srgbClr val="000000"/>
                </a:solidFill>
              </a:rPr>
              <a:t>變數又分為外部變數及內部變數</a:t>
            </a:r>
            <a:r>
              <a:rPr lang="en-US" altLang="zh-TW" sz="1400">
                <a:solidFill>
                  <a:srgbClr val="000000"/>
                </a:solidFill>
              </a:rPr>
              <a:t>)</a:t>
            </a:r>
            <a:r>
              <a:rPr lang="zh-TW" altLang="en-US" sz="1400">
                <a:solidFill>
                  <a:srgbClr val="000000"/>
                </a:solidFill>
              </a:rPr>
              <a:t>。</a:t>
            </a:r>
          </a:p>
          <a:p>
            <a:pPr eaLnBrk="1" hangingPunct="1">
              <a:buClr>
                <a:srgbClr val="FF9900"/>
              </a:buClr>
              <a:buFont typeface="Wingdings" pitchFamily="2" charset="2"/>
              <a:buChar char="l"/>
            </a:pPr>
            <a:endParaRPr lang="zh-TW" altLang="en-US" sz="1400">
              <a:solidFill>
                <a:srgbClr val="000000"/>
              </a:solidFill>
            </a:endParaRPr>
          </a:p>
          <a:p>
            <a:pPr lvl="1" eaLnBrk="1" hangingPunct="1">
              <a:buClr>
                <a:srgbClr val="FF9900"/>
              </a:buClr>
              <a:buFont typeface="Wingdings" pitchFamily="2" charset="2"/>
              <a:buChar char="l"/>
            </a:pPr>
            <a:r>
              <a:rPr lang="zh-TW" altLang="en-US" sz="1400">
                <a:solidFill>
                  <a:srgbClr val="000000"/>
                </a:solidFill>
              </a:rPr>
              <a:t>函式（</a:t>
            </a:r>
            <a:r>
              <a:rPr lang="en-US" altLang="zh-TW" sz="1400">
                <a:solidFill>
                  <a:srgbClr val="000000"/>
                </a:solidFill>
              </a:rPr>
              <a:t>functions</a:t>
            </a:r>
            <a:r>
              <a:rPr lang="zh-TW" altLang="en-US" sz="1400">
                <a:solidFill>
                  <a:srgbClr val="000000"/>
                </a:solidFill>
              </a:rPr>
              <a:t>）分成</a:t>
            </a:r>
            <a:r>
              <a:rPr lang="en-US" altLang="zh-TW" sz="1400">
                <a:solidFill>
                  <a:srgbClr val="000000"/>
                </a:solidFill>
              </a:rPr>
              <a:t>(1)</a:t>
            </a:r>
            <a:r>
              <a:rPr lang="zh-TW" altLang="en-US" sz="1400">
                <a:solidFill>
                  <a:srgbClr val="000000"/>
                </a:solidFill>
              </a:rPr>
              <a:t>公用函式  </a:t>
            </a:r>
            <a:r>
              <a:rPr lang="en-US" altLang="zh-TW" sz="1400">
                <a:solidFill>
                  <a:srgbClr val="000000"/>
                </a:solidFill>
              </a:rPr>
              <a:t>(2)</a:t>
            </a:r>
            <a:r>
              <a:rPr lang="zh-TW" altLang="en-US" sz="1400">
                <a:solidFill>
                  <a:srgbClr val="000000"/>
                </a:solidFill>
              </a:rPr>
              <a:t>自訂函式</a:t>
            </a:r>
          </a:p>
          <a:p>
            <a:pPr eaLnBrk="1" hangingPunct="1">
              <a:buClr>
                <a:srgbClr val="FF9900"/>
              </a:buClr>
              <a:buFont typeface="Wingdings" pitchFamily="2" charset="2"/>
              <a:buChar char="l"/>
            </a:pPr>
            <a:endParaRPr lang="en-US" altLang="zh-TW" sz="1400">
              <a:solidFill>
                <a:srgbClr val="000000"/>
              </a:solidFill>
            </a:endParaRPr>
          </a:p>
          <a:p>
            <a:pPr eaLnBrk="1" hangingPunct="1">
              <a:buClr>
                <a:srgbClr val="FF9900"/>
              </a:buClr>
              <a:buFont typeface="Wingdings" pitchFamily="2" charset="2"/>
              <a:buChar char="p"/>
            </a:pPr>
            <a:r>
              <a:rPr lang="en-US" altLang="zh-TW" sz="1400">
                <a:solidFill>
                  <a:srgbClr val="000000"/>
                </a:solidFill>
              </a:rPr>
              <a:t>setup( )</a:t>
            </a:r>
            <a:r>
              <a:rPr lang="zh-TW" altLang="en-US" sz="1400">
                <a:solidFill>
                  <a:srgbClr val="000000"/>
                </a:solidFill>
              </a:rPr>
              <a:t>函式由其名稱</a:t>
            </a:r>
            <a:r>
              <a:rPr lang="en-US" altLang="zh-TW" sz="1400">
                <a:solidFill>
                  <a:srgbClr val="000000"/>
                </a:solidFill>
                <a:latin typeface="Arial" charset="0"/>
              </a:rPr>
              <a:t>“</a:t>
            </a:r>
            <a:r>
              <a:rPr lang="en-US" altLang="zh-TW" sz="1400">
                <a:solidFill>
                  <a:srgbClr val="000000"/>
                </a:solidFill>
              </a:rPr>
              <a:t>setup</a:t>
            </a:r>
            <a:r>
              <a:rPr lang="en-US" altLang="zh-TW" sz="1400">
                <a:solidFill>
                  <a:srgbClr val="000000"/>
                </a:solidFill>
                <a:latin typeface="Arial" charset="0"/>
              </a:rPr>
              <a:t>”</a:t>
            </a:r>
            <a:r>
              <a:rPr lang="zh-TW" altLang="en-US" sz="1400">
                <a:solidFill>
                  <a:srgbClr val="000000"/>
                </a:solidFill>
              </a:rPr>
              <a:t>暗示執行</a:t>
            </a:r>
            <a:r>
              <a:rPr lang="zh-TW" altLang="en-US" sz="1400">
                <a:solidFill>
                  <a:srgbClr val="000000"/>
                </a:solidFill>
                <a:latin typeface="Arial" charset="0"/>
              </a:rPr>
              <a:t>“</a:t>
            </a:r>
            <a:r>
              <a:rPr lang="zh-TW" altLang="en-US" sz="1400">
                <a:solidFill>
                  <a:srgbClr val="000000"/>
                </a:solidFill>
              </a:rPr>
              <a:t>設定</a:t>
            </a:r>
            <a:r>
              <a:rPr lang="zh-TW" altLang="en-US" sz="1400">
                <a:solidFill>
                  <a:srgbClr val="000000"/>
                </a:solidFill>
                <a:latin typeface="Arial" charset="0"/>
              </a:rPr>
              <a:t>”</a:t>
            </a:r>
            <a:r>
              <a:rPr lang="zh-TW" altLang="en-US" sz="1400">
                <a:solidFill>
                  <a:srgbClr val="000000"/>
                </a:solidFill>
              </a:rPr>
              <a:t>的動作，用來初始化變數、設定接腳模式為輸入（</a:t>
            </a:r>
            <a:r>
              <a:rPr lang="en-US" altLang="zh-TW" sz="1400">
                <a:solidFill>
                  <a:srgbClr val="000000"/>
                </a:solidFill>
              </a:rPr>
              <a:t>INPUT</a:t>
            </a:r>
            <a:r>
              <a:rPr lang="zh-TW" altLang="en-US" sz="1400">
                <a:solidFill>
                  <a:srgbClr val="000000"/>
                </a:solidFill>
              </a:rPr>
              <a:t>）或輸出（</a:t>
            </a:r>
            <a:r>
              <a:rPr lang="en-US" altLang="zh-TW" sz="1400">
                <a:solidFill>
                  <a:srgbClr val="000000"/>
                </a:solidFill>
              </a:rPr>
              <a:t>OUTPUT</a:t>
            </a:r>
            <a:r>
              <a:rPr lang="zh-TW" altLang="en-US" sz="1400">
                <a:solidFill>
                  <a:srgbClr val="000000"/>
                </a:solidFill>
              </a:rPr>
              <a:t>）等。在每次通電或重置 </a:t>
            </a:r>
            <a:r>
              <a:rPr lang="en-US" altLang="zh-TW" sz="1400">
                <a:solidFill>
                  <a:srgbClr val="000000"/>
                </a:solidFill>
              </a:rPr>
              <a:t>Arduino </a:t>
            </a:r>
            <a:r>
              <a:rPr lang="zh-TW" altLang="en-US" sz="1400">
                <a:solidFill>
                  <a:srgbClr val="000000"/>
                </a:solidFill>
              </a:rPr>
              <a:t>電路板時，</a:t>
            </a:r>
            <a:r>
              <a:rPr lang="en-US" altLang="zh-TW" sz="1400">
                <a:solidFill>
                  <a:srgbClr val="000000"/>
                </a:solidFill>
              </a:rPr>
              <a:t>setup( )</a:t>
            </a:r>
            <a:r>
              <a:rPr lang="zh-TW" altLang="en-US" sz="1400">
                <a:solidFill>
                  <a:srgbClr val="000000"/>
                </a:solidFill>
              </a:rPr>
              <a:t>函數只會被執行一次。</a:t>
            </a:r>
          </a:p>
          <a:p>
            <a:pPr eaLnBrk="1" hangingPunct="1">
              <a:buClr>
                <a:srgbClr val="FF9900"/>
              </a:buClr>
              <a:buFont typeface="Wingdings" pitchFamily="2" charset="2"/>
              <a:buChar char="p"/>
            </a:pPr>
            <a:endParaRPr lang="en-US" altLang="zh-TW" sz="1400">
              <a:solidFill>
                <a:srgbClr val="000000"/>
              </a:solidFill>
            </a:endParaRPr>
          </a:p>
          <a:p>
            <a:pPr eaLnBrk="1" hangingPunct="1">
              <a:buClr>
                <a:srgbClr val="FF9900"/>
              </a:buClr>
              <a:buFont typeface="Wingdings" pitchFamily="2" charset="2"/>
              <a:buChar char="p"/>
            </a:pPr>
            <a:r>
              <a:rPr lang="en-US" altLang="zh-TW" sz="1400">
                <a:solidFill>
                  <a:srgbClr val="000000"/>
                </a:solidFill>
              </a:rPr>
              <a:t>loop()</a:t>
            </a:r>
            <a:r>
              <a:rPr lang="zh-TW" altLang="en-US" sz="1400">
                <a:solidFill>
                  <a:srgbClr val="000000"/>
                </a:solidFill>
              </a:rPr>
              <a:t>函式由其名稱</a:t>
            </a:r>
            <a:r>
              <a:rPr lang="en-US" altLang="zh-TW" sz="1400">
                <a:solidFill>
                  <a:srgbClr val="000000"/>
                </a:solidFill>
              </a:rPr>
              <a:t>"loop"</a:t>
            </a:r>
            <a:r>
              <a:rPr lang="zh-TW" altLang="en-US" sz="1400">
                <a:solidFill>
                  <a:srgbClr val="000000"/>
                </a:solidFill>
              </a:rPr>
              <a:t>暗示執行</a:t>
            </a:r>
            <a:r>
              <a:rPr lang="en-US" altLang="zh-TW" sz="1400">
                <a:solidFill>
                  <a:srgbClr val="000000"/>
                </a:solidFill>
              </a:rPr>
              <a:t>"</a:t>
            </a:r>
            <a:r>
              <a:rPr lang="zh-TW" altLang="en-US" sz="1400">
                <a:solidFill>
                  <a:srgbClr val="000000"/>
                </a:solidFill>
              </a:rPr>
              <a:t>迴圈</a:t>
            </a:r>
            <a:r>
              <a:rPr lang="en-US" altLang="zh-TW" sz="1400">
                <a:solidFill>
                  <a:srgbClr val="000000"/>
                </a:solidFill>
              </a:rPr>
              <a:t>"</a:t>
            </a:r>
            <a:r>
              <a:rPr lang="zh-TW" altLang="en-US" sz="1400">
                <a:solidFill>
                  <a:srgbClr val="000000"/>
                </a:solidFill>
              </a:rPr>
              <a:t>的動作，用來設計程式控制</a:t>
            </a:r>
            <a:r>
              <a:rPr lang="en-US" altLang="zh-TW" sz="1400">
                <a:solidFill>
                  <a:srgbClr val="000000"/>
                </a:solidFill>
              </a:rPr>
              <a:t>Arduino</a:t>
            </a:r>
            <a:r>
              <a:rPr lang="zh-TW" altLang="en-US" sz="1400">
                <a:solidFill>
                  <a:srgbClr val="000000"/>
                </a:solidFill>
              </a:rPr>
              <a:t>電路板執行所需的功能，並且重覆執行。</a:t>
            </a:r>
          </a:p>
        </p:txBody>
      </p:sp>
      <p:graphicFrame>
        <p:nvGraphicFramePr>
          <p:cNvPr id="2050" name="Object 6"/>
          <p:cNvGraphicFramePr>
            <a:graphicFrameLocks noChangeAspect="1"/>
          </p:cNvGraphicFramePr>
          <p:nvPr/>
        </p:nvGraphicFramePr>
        <p:xfrm>
          <a:off x="1258888" y="5013325"/>
          <a:ext cx="6481762" cy="960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9" name="文件" r:id="rId3" imgW="5400534" imgH="812732" progId="Word.Document.8">
                  <p:embed/>
                </p:oleObj>
              </mc:Choice>
              <mc:Fallback>
                <p:oleObj name="文件" r:id="rId3" imgW="5400534" imgH="812732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8888" y="5013325"/>
                        <a:ext cx="6481762" cy="9604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7622498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25603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64DD4E1F-DE11-45FD-86E8-4501E1E8A64A}" type="slidenum">
              <a:rPr kumimoji="0" lang="zh-TW" altLang="en-US" smtClean="0"/>
              <a:pPr/>
              <a:t>36</a:t>
            </a:fld>
            <a:endParaRPr kumimoji="0" lang="en-US" altLang="zh-TW" smtClean="0"/>
          </a:p>
        </p:txBody>
      </p:sp>
      <p:sp>
        <p:nvSpPr>
          <p:cNvPr id="25604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059B9405-CA72-4704-B497-647251A9F2F1}" type="datetime1">
              <a:rPr kumimoji="0" lang="zh-TW" altLang="en-US" smtClean="0"/>
              <a:pPr/>
              <a:t>2017/1/14</a:t>
            </a:fld>
            <a:endParaRPr kumimoji="0" lang="en-US" altLang="zh-TW" smtClean="0"/>
          </a:p>
        </p:txBody>
      </p:sp>
      <p:sp>
        <p:nvSpPr>
          <p:cNvPr id="25605" name="Text Box 2"/>
          <p:cNvSpPr txBox="1">
            <a:spLocks noChangeArrowheads="1"/>
          </p:cNvSpPr>
          <p:nvPr/>
        </p:nvSpPr>
        <p:spPr bwMode="auto">
          <a:xfrm>
            <a:off x="2843213" y="211138"/>
            <a:ext cx="281359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Arduino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的變數與常數</a:t>
            </a:r>
          </a:p>
        </p:txBody>
      </p:sp>
      <p:sp>
        <p:nvSpPr>
          <p:cNvPr id="25606" name="Rectangle 5"/>
          <p:cNvSpPr>
            <a:spLocks noChangeArrowheads="1"/>
          </p:cNvSpPr>
          <p:nvPr/>
        </p:nvSpPr>
        <p:spPr bwMode="auto">
          <a:xfrm>
            <a:off x="1079500" y="1079500"/>
            <a:ext cx="7021513" cy="1368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61950" indent="-3619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>
              <a:buClr>
                <a:srgbClr val="FF9900"/>
              </a:buClr>
              <a:buFont typeface="Wingdings" pitchFamily="2" charset="2"/>
              <a:buChar char="p"/>
            </a:pPr>
            <a:r>
              <a:rPr lang="zh-TW" altLang="en-US" sz="1400">
                <a:solidFill>
                  <a:srgbClr val="000000"/>
                </a:solidFill>
              </a:rPr>
              <a:t>在</a:t>
            </a:r>
            <a:r>
              <a:rPr lang="en-US" altLang="zh-TW" sz="1400">
                <a:solidFill>
                  <a:srgbClr val="000000"/>
                </a:solidFill>
              </a:rPr>
              <a:t>Arduino</a:t>
            </a:r>
            <a:r>
              <a:rPr lang="zh-TW" altLang="en-US" sz="1400">
                <a:solidFill>
                  <a:srgbClr val="000000"/>
                </a:solidFill>
              </a:rPr>
              <a:t>程式中常使用變數（</a:t>
            </a:r>
            <a:r>
              <a:rPr lang="en-US" altLang="zh-TW" sz="1400">
                <a:solidFill>
                  <a:srgbClr val="000000"/>
                </a:solidFill>
              </a:rPr>
              <a:t>variables</a:t>
            </a:r>
            <a:r>
              <a:rPr lang="zh-TW" altLang="en-US" sz="1400">
                <a:solidFill>
                  <a:srgbClr val="000000"/>
                </a:solidFill>
              </a:rPr>
              <a:t>）與常數（</a:t>
            </a:r>
            <a:r>
              <a:rPr lang="en-US" altLang="zh-TW" sz="1400">
                <a:solidFill>
                  <a:srgbClr val="000000"/>
                </a:solidFill>
              </a:rPr>
              <a:t>constants</a:t>
            </a:r>
            <a:r>
              <a:rPr lang="zh-TW" altLang="en-US" sz="1400">
                <a:solidFill>
                  <a:srgbClr val="000000"/>
                </a:solidFill>
              </a:rPr>
              <a:t>）來取代記憶體的實際位址，好處是程式設計者不需要知道那些位址是可以使用的，而且程式將會更容易閱讀與維護。</a:t>
            </a:r>
          </a:p>
          <a:p>
            <a:pPr eaLnBrk="1" hangingPunct="1">
              <a:buClr>
                <a:srgbClr val="FF9900"/>
              </a:buClr>
              <a:buFont typeface="Wingdings" pitchFamily="2" charset="2"/>
              <a:buChar char="p"/>
            </a:pPr>
            <a:endParaRPr lang="zh-TW" altLang="en-US" sz="1400">
              <a:solidFill>
                <a:srgbClr val="000000"/>
              </a:solidFill>
            </a:endParaRPr>
          </a:p>
          <a:p>
            <a:pPr eaLnBrk="1" hangingPunct="1">
              <a:buClr>
                <a:srgbClr val="FF9900"/>
              </a:buClr>
              <a:buFont typeface="Wingdings" pitchFamily="2" charset="2"/>
              <a:buChar char="p"/>
            </a:pPr>
            <a:r>
              <a:rPr lang="zh-TW" altLang="en-US" sz="1400">
                <a:solidFill>
                  <a:srgbClr val="000000"/>
                </a:solidFill>
              </a:rPr>
              <a:t>一個變數或常數的宣告是為了保留記憶體空間給某個資料來儲存，至於是安排那一個位址，則是由編譯器統一來分配。</a:t>
            </a:r>
          </a:p>
        </p:txBody>
      </p:sp>
      <p:sp>
        <p:nvSpPr>
          <p:cNvPr id="25607" name="Rectangle 6"/>
          <p:cNvSpPr>
            <a:spLocks noChangeArrowheads="1"/>
          </p:cNvSpPr>
          <p:nvPr/>
        </p:nvSpPr>
        <p:spPr bwMode="auto">
          <a:xfrm>
            <a:off x="717550" y="3051529"/>
            <a:ext cx="2459038" cy="423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450708" tIns="76176" bIns="38088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dirty="0" smtClean="0"/>
              <a:t>變數</a:t>
            </a:r>
            <a:r>
              <a:rPr lang="zh-TW" altLang="en-US" dirty="0"/>
              <a:t>名稱</a:t>
            </a:r>
            <a:endParaRPr lang="zh-TW" altLang="en-US" sz="2400" dirty="0">
              <a:latin typeface="Times New Roman" pitchFamily="18" charset="0"/>
            </a:endParaRPr>
          </a:p>
        </p:txBody>
      </p:sp>
      <p:sp>
        <p:nvSpPr>
          <p:cNvPr id="25608" name="Rectangle 7"/>
          <p:cNvSpPr>
            <a:spLocks noChangeArrowheads="1"/>
          </p:cNvSpPr>
          <p:nvPr/>
        </p:nvSpPr>
        <p:spPr bwMode="auto">
          <a:xfrm>
            <a:off x="1079500" y="3494088"/>
            <a:ext cx="7021513" cy="94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61950" indent="-3619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>
              <a:buClr>
                <a:srgbClr val="FF9900"/>
              </a:buClr>
              <a:buFont typeface="Wingdings" pitchFamily="2" charset="2"/>
              <a:buChar char="p"/>
            </a:pPr>
            <a:r>
              <a:rPr lang="en-US" altLang="zh-TW" sz="1400">
                <a:solidFill>
                  <a:srgbClr val="000000"/>
                </a:solidFill>
              </a:rPr>
              <a:t>Arduino</a:t>
            </a:r>
            <a:r>
              <a:rPr lang="zh-TW" altLang="en-US" sz="1400">
                <a:solidFill>
                  <a:srgbClr val="000000"/>
                </a:solidFill>
              </a:rPr>
              <a:t>語言的變數命名規則與</a:t>
            </a:r>
            <a:r>
              <a:rPr lang="en-US" altLang="zh-TW" sz="1400">
                <a:solidFill>
                  <a:srgbClr val="000000"/>
                </a:solidFill>
              </a:rPr>
              <a:t>C</a:t>
            </a:r>
            <a:r>
              <a:rPr lang="zh-TW" altLang="en-US" sz="1400">
                <a:solidFill>
                  <a:srgbClr val="000000"/>
                </a:solidFill>
              </a:rPr>
              <a:t>語言相似，必須是由英文字母、數字或底線符號</a:t>
            </a:r>
            <a:r>
              <a:rPr lang="zh-TW" altLang="en-US" sz="1400">
                <a:solidFill>
                  <a:srgbClr val="000000"/>
                </a:solidFill>
                <a:latin typeface="Arial" charset="0"/>
              </a:rPr>
              <a:t>“</a:t>
            </a:r>
            <a:r>
              <a:rPr lang="en-US" altLang="zh-TW" sz="1400">
                <a:solidFill>
                  <a:srgbClr val="000000"/>
                </a:solidFill>
              </a:rPr>
              <a:t>_</a:t>
            </a:r>
            <a:r>
              <a:rPr lang="en-US" altLang="zh-TW" sz="1400">
                <a:solidFill>
                  <a:srgbClr val="000000"/>
                </a:solidFill>
                <a:latin typeface="Arial" charset="0"/>
              </a:rPr>
              <a:t>”</a:t>
            </a:r>
            <a:r>
              <a:rPr lang="zh-TW" altLang="en-US" sz="1400">
                <a:solidFill>
                  <a:srgbClr val="000000"/>
                </a:solidFill>
              </a:rPr>
              <a:t>之後，再緊接著字母或數字，並且第一個字元不可以是數字。因此我們在命名變數名稱時，應該以容易閱讀為原則，例如</a:t>
            </a:r>
            <a:r>
              <a:rPr lang="en-US" altLang="zh-TW" sz="1400">
                <a:solidFill>
                  <a:srgbClr val="000000"/>
                </a:solidFill>
              </a:rPr>
              <a:t>col</a:t>
            </a:r>
            <a:r>
              <a:rPr lang="zh-TW" altLang="en-US" sz="1400">
                <a:solidFill>
                  <a:srgbClr val="000000"/>
                </a:solidFill>
              </a:rPr>
              <a:t>、</a:t>
            </a:r>
            <a:r>
              <a:rPr lang="en-US" altLang="zh-TW" sz="1400">
                <a:solidFill>
                  <a:srgbClr val="000000"/>
                </a:solidFill>
              </a:rPr>
              <a:t>row</a:t>
            </a:r>
            <a:r>
              <a:rPr lang="zh-TW" altLang="en-US" sz="1400">
                <a:solidFill>
                  <a:srgbClr val="000000"/>
                </a:solidFill>
              </a:rPr>
              <a:t>代表行與列，就比</a:t>
            </a:r>
            <a:r>
              <a:rPr lang="en-US" altLang="zh-TW" sz="1400">
                <a:solidFill>
                  <a:srgbClr val="000000"/>
                </a:solidFill>
              </a:rPr>
              <a:t>i</a:t>
            </a:r>
            <a:r>
              <a:rPr lang="zh-TW" altLang="en-US" sz="1400">
                <a:solidFill>
                  <a:srgbClr val="000000"/>
                </a:solidFill>
              </a:rPr>
              <a:t>、</a:t>
            </a:r>
            <a:r>
              <a:rPr lang="en-US" altLang="zh-TW" sz="1400">
                <a:solidFill>
                  <a:srgbClr val="000000"/>
                </a:solidFill>
              </a:rPr>
              <a:t>j</a:t>
            </a:r>
            <a:r>
              <a:rPr lang="zh-TW" altLang="en-US" sz="1400">
                <a:solidFill>
                  <a:srgbClr val="000000"/>
                </a:solidFill>
              </a:rPr>
              <a:t>更容易了解。 </a:t>
            </a:r>
          </a:p>
        </p:txBody>
      </p:sp>
    </p:spTree>
    <p:extLst>
      <p:ext uri="{BB962C8B-B14F-4D97-AF65-F5344CB8AC3E}">
        <p14:creationId xmlns:p14="http://schemas.microsoft.com/office/powerpoint/2010/main" val="103758035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3076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EA6EAB31-7D94-4820-9BD6-FC9D77D0F98C}" type="slidenum">
              <a:rPr kumimoji="0" lang="zh-TW" altLang="en-US" smtClean="0"/>
              <a:pPr/>
              <a:t>37</a:t>
            </a:fld>
            <a:endParaRPr kumimoji="0" lang="en-US" altLang="zh-TW" smtClean="0"/>
          </a:p>
        </p:txBody>
      </p:sp>
      <p:sp>
        <p:nvSpPr>
          <p:cNvPr id="3077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614C6463-5668-4B7E-865E-89214347E2EC}" type="datetime1">
              <a:rPr kumimoji="0" lang="zh-TW" altLang="en-US" smtClean="0"/>
              <a:pPr/>
              <a:t>2017/1/14</a:t>
            </a:fld>
            <a:endParaRPr kumimoji="0" lang="en-US" altLang="zh-TW" smtClean="0"/>
          </a:p>
        </p:txBody>
      </p:sp>
      <p:sp>
        <p:nvSpPr>
          <p:cNvPr id="3078" name="Text Box 2"/>
          <p:cNvSpPr txBox="1">
            <a:spLocks noChangeArrowheads="1"/>
          </p:cNvSpPr>
          <p:nvPr/>
        </p:nvSpPr>
        <p:spPr bwMode="auto">
          <a:xfrm>
            <a:off x="2843213" y="211138"/>
            <a:ext cx="281359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Arduino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的變數與常數</a:t>
            </a:r>
          </a:p>
        </p:txBody>
      </p:sp>
      <p:sp>
        <p:nvSpPr>
          <p:cNvPr id="3079" name="Rectangle 4"/>
          <p:cNvSpPr>
            <a:spLocks noChangeArrowheads="1"/>
          </p:cNvSpPr>
          <p:nvPr/>
        </p:nvSpPr>
        <p:spPr bwMode="auto">
          <a:xfrm>
            <a:off x="717550" y="748066"/>
            <a:ext cx="2459038" cy="423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450708" tIns="76176" bIns="38088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dirty="0" smtClean="0"/>
              <a:t>資料</a:t>
            </a:r>
            <a:r>
              <a:rPr lang="zh-TW" altLang="en-US" dirty="0"/>
              <a:t>型態</a:t>
            </a:r>
            <a:endParaRPr lang="zh-TW" altLang="en-US" sz="2400" dirty="0">
              <a:latin typeface="Times New Roman" pitchFamily="18" charset="0"/>
            </a:endParaRPr>
          </a:p>
        </p:txBody>
      </p:sp>
      <p:graphicFrame>
        <p:nvGraphicFramePr>
          <p:cNvPr id="3074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37551823"/>
              </p:ext>
            </p:extLst>
          </p:nvPr>
        </p:nvGraphicFramePr>
        <p:xfrm>
          <a:off x="1331640" y="686836"/>
          <a:ext cx="6535738" cy="5573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3" name="Document" r:id="rId3" imgW="5560389" imgH="4791618" progId="Word.Document.8">
                  <p:embed/>
                </p:oleObj>
              </mc:Choice>
              <mc:Fallback>
                <p:oleObj name="Document" r:id="rId3" imgW="5560389" imgH="4791618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1640" y="686836"/>
                        <a:ext cx="6535738" cy="5573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2462526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26627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10080511-B92E-464F-BAE7-0271844126EA}" type="slidenum">
              <a:rPr kumimoji="0" lang="zh-TW" altLang="en-US" smtClean="0"/>
              <a:pPr/>
              <a:t>38</a:t>
            </a:fld>
            <a:endParaRPr kumimoji="0" lang="en-US" altLang="zh-TW" smtClean="0"/>
          </a:p>
        </p:txBody>
      </p:sp>
      <p:sp>
        <p:nvSpPr>
          <p:cNvPr id="26628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382233E3-6473-4235-B63A-4B322D4ACA75}" type="datetime1">
              <a:rPr kumimoji="0" lang="zh-TW" altLang="en-US" smtClean="0"/>
              <a:pPr/>
              <a:t>2017/1/14</a:t>
            </a:fld>
            <a:endParaRPr kumimoji="0" lang="en-US" altLang="zh-TW" smtClean="0"/>
          </a:p>
        </p:txBody>
      </p:sp>
      <p:sp>
        <p:nvSpPr>
          <p:cNvPr id="26629" name="Text Box 2"/>
          <p:cNvSpPr txBox="1">
            <a:spLocks noChangeArrowheads="1"/>
          </p:cNvSpPr>
          <p:nvPr/>
        </p:nvSpPr>
        <p:spPr bwMode="auto">
          <a:xfrm>
            <a:off x="2843213" y="211138"/>
            <a:ext cx="281359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Arduino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的變數與常數</a:t>
            </a:r>
          </a:p>
        </p:txBody>
      </p:sp>
      <p:sp>
        <p:nvSpPr>
          <p:cNvPr id="26630" name="Rectangle 3"/>
          <p:cNvSpPr>
            <a:spLocks noChangeArrowheads="1"/>
          </p:cNvSpPr>
          <p:nvPr/>
        </p:nvSpPr>
        <p:spPr bwMode="auto">
          <a:xfrm>
            <a:off x="717550" y="748066"/>
            <a:ext cx="2459038" cy="423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450708" tIns="76176" bIns="38088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dirty="0" smtClean="0"/>
              <a:t>變數</a:t>
            </a:r>
            <a:r>
              <a:rPr lang="zh-TW" altLang="en-US" dirty="0"/>
              <a:t>宣告</a:t>
            </a:r>
            <a:endParaRPr lang="zh-TW" altLang="en-US" sz="2400" dirty="0">
              <a:latin typeface="Times New Roman" pitchFamily="18" charset="0"/>
            </a:endParaRPr>
          </a:p>
        </p:txBody>
      </p:sp>
      <p:sp>
        <p:nvSpPr>
          <p:cNvPr id="26631" name="Rectangle 5"/>
          <p:cNvSpPr>
            <a:spLocks noChangeArrowheads="1"/>
          </p:cNvSpPr>
          <p:nvPr/>
        </p:nvSpPr>
        <p:spPr bwMode="auto">
          <a:xfrm>
            <a:off x="1079500" y="1289050"/>
            <a:ext cx="7740650" cy="158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61950" indent="-3619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>
              <a:buClr>
                <a:srgbClr val="FF9900"/>
              </a:buClr>
              <a:buFont typeface="Wingdings" pitchFamily="2" charset="2"/>
              <a:buChar char="p"/>
            </a:pPr>
            <a:r>
              <a:rPr lang="en-US" altLang="zh-TW" sz="1400">
                <a:solidFill>
                  <a:srgbClr val="000000"/>
                </a:solidFill>
              </a:rPr>
              <a:t>int ledPin=10;			//</a:t>
            </a:r>
            <a:r>
              <a:rPr lang="zh-TW" altLang="en-US" sz="1400">
                <a:solidFill>
                  <a:srgbClr val="000000"/>
                </a:solidFill>
              </a:rPr>
              <a:t>宣告整數變數</a:t>
            </a:r>
            <a:r>
              <a:rPr lang="en-US" altLang="zh-TW" sz="1400">
                <a:solidFill>
                  <a:srgbClr val="000000"/>
                </a:solidFill>
              </a:rPr>
              <a:t>ledPin</a:t>
            </a:r>
            <a:r>
              <a:rPr lang="zh-TW" altLang="en-US" sz="1400">
                <a:solidFill>
                  <a:srgbClr val="000000"/>
                </a:solidFill>
              </a:rPr>
              <a:t>，初始值為</a:t>
            </a:r>
            <a:r>
              <a:rPr lang="en-US" altLang="zh-TW" sz="1400">
                <a:solidFill>
                  <a:srgbClr val="000000"/>
                </a:solidFill>
              </a:rPr>
              <a:t>10</a:t>
            </a:r>
            <a:r>
              <a:rPr lang="zh-TW" altLang="en-US" sz="1400">
                <a:solidFill>
                  <a:srgbClr val="000000"/>
                </a:solidFill>
              </a:rPr>
              <a:t>。</a:t>
            </a:r>
          </a:p>
          <a:p>
            <a:pPr eaLnBrk="1" hangingPunct="1">
              <a:buClr>
                <a:srgbClr val="FF9900"/>
              </a:buClr>
              <a:buFont typeface="Wingdings" pitchFamily="2" charset="2"/>
              <a:buChar char="p"/>
            </a:pPr>
            <a:endParaRPr lang="zh-TW" altLang="en-US" sz="1400">
              <a:solidFill>
                <a:srgbClr val="000000"/>
              </a:solidFill>
            </a:endParaRPr>
          </a:p>
          <a:p>
            <a:pPr eaLnBrk="1" hangingPunct="1">
              <a:buClr>
                <a:srgbClr val="FF9900"/>
              </a:buClr>
              <a:buFont typeface="Wingdings" pitchFamily="2" charset="2"/>
              <a:buChar char="p"/>
            </a:pPr>
            <a:r>
              <a:rPr lang="en-US" altLang="zh-TW" sz="1400">
                <a:solidFill>
                  <a:srgbClr val="000000"/>
                </a:solidFill>
              </a:rPr>
              <a:t>char myChar=</a:t>
            </a:r>
            <a:r>
              <a:rPr lang="en-US" altLang="zh-TW" sz="1400">
                <a:solidFill>
                  <a:srgbClr val="000000"/>
                </a:solidFill>
                <a:latin typeface="Arial" charset="0"/>
              </a:rPr>
              <a:t>’</a:t>
            </a:r>
            <a:r>
              <a:rPr lang="en-US" altLang="zh-TW" sz="1400">
                <a:solidFill>
                  <a:srgbClr val="000000"/>
                </a:solidFill>
              </a:rPr>
              <a:t>A</a:t>
            </a:r>
            <a:r>
              <a:rPr lang="en-US" altLang="zh-TW" sz="1400">
                <a:solidFill>
                  <a:srgbClr val="000000"/>
                </a:solidFill>
                <a:latin typeface="Arial" charset="0"/>
              </a:rPr>
              <a:t>’</a:t>
            </a:r>
            <a:r>
              <a:rPr lang="en-US" altLang="zh-TW" sz="1400">
                <a:solidFill>
                  <a:srgbClr val="000000"/>
                </a:solidFill>
              </a:rPr>
              <a:t>;		//</a:t>
            </a:r>
            <a:r>
              <a:rPr lang="zh-TW" altLang="en-US" sz="1400">
                <a:solidFill>
                  <a:srgbClr val="000000"/>
                </a:solidFill>
              </a:rPr>
              <a:t>宣告字元變數</a:t>
            </a:r>
            <a:r>
              <a:rPr lang="en-US" altLang="zh-TW" sz="1400">
                <a:solidFill>
                  <a:srgbClr val="000000"/>
                </a:solidFill>
              </a:rPr>
              <a:t>myChar</a:t>
            </a:r>
            <a:r>
              <a:rPr lang="zh-TW" altLang="en-US" sz="1400">
                <a:solidFill>
                  <a:srgbClr val="000000"/>
                </a:solidFill>
              </a:rPr>
              <a:t>，初始值為</a:t>
            </a:r>
            <a:r>
              <a:rPr lang="zh-TW" altLang="en-US" sz="1400">
                <a:solidFill>
                  <a:srgbClr val="000000"/>
                </a:solidFill>
                <a:latin typeface="Arial" charset="0"/>
              </a:rPr>
              <a:t>’</a:t>
            </a:r>
            <a:r>
              <a:rPr lang="en-US" altLang="zh-TW" sz="1400">
                <a:solidFill>
                  <a:srgbClr val="000000"/>
                </a:solidFill>
              </a:rPr>
              <a:t>A</a:t>
            </a:r>
            <a:r>
              <a:rPr lang="en-US" altLang="zh-TW" sz="1400">
                <a:solidFill>
                  <a:srgbClr val="000000"/>
                </a:solidFill>
                <a:latin typeface="Arial" charset="0"/>
              </a:rPr>
              <a:t>’</a:t>
            </a:r>
            <a:r>
              <a:rPr lang="zh-TW" altLang="en-US" sz="1400">
                <a:solidFill>
                  <a:srgbClr val="000000"/>
                </a:solidFill>
              </a:rPr>
              <a:t>。</a:t>
            </a:r>
          </a:p>
          <a:p>
            <a:pPr eaLnBrk="1" hangingPunct="1">
              <a:buClr>
                <a:srgbClr val="FF9900"/>
              </a:buClr>
              <a:buFont typeface="Wingdings" pitchFamily="2" charset="2"/>
              <a:buChar char="p"/>
            </a:pPr>
            <a:endParaRPr lang="zh-TW" altLang="en-US" sz="1400">
              <a:solidFill>
                <a:srgbClr val="000000"/>
              </a:solidFill>
            </a:endParaRPr>
          </a:p>
          <a:p>
            <a:pPr eaLnBrk="1" hangingPunct="1">
              <a:buClr>
                <a:srgbClr val="FF9900"/>
              </a:buClr>
              <a:buFont typeface="Wingdings" pitchFamily="2" charset="2"/>
              <a:buChar char="p"/>
            </a:pPr>
            <a:r>
              <a:rPr lang="en-US" altLang="zh-TW" sz="1400">
                <a:solidFill>
                  <a:srgbClr val="000000"/>
                </a:solidFill>
              </a:rPr>
              <a:t>float sensorVal=12.34		//</a:t>
            </a:r>
            <a:r>
              <a:rPr lang="zh-TW" altLang="en-US" sz="1400">
                <a:solidFill>
                  <a:srgbClr val="000000"/>
                </a:solidFill>
              </a:rPr>
              <a:t>宣告浮點數變數</a:t>
            </a:r>
            <a:r>
              <a:rPr lang="en-US" altLang="zh-TW" sz="1400">
                <a:solidFill>
                  <a:srgbClr val="000000"/>
                </a:solidFill>
              </a:rPr>
              <a:t>sensorVal</a:t>
            </a:r>
            <a:r>
              <a:rPr lang="zh-TW" altLang="en-US" sz="1400">
                <a:solidFill>
                  <a:srgbClr val="000000"/>
                </a:solidFill>
              </a:rPr>
              <a:t>，初始值為</a:t>
            </a:r>
            <a:r>
              <a:rPr lang="en-US" altLang="zh-TW" sz="1400">
                <a:solidFill>
                  <a:srgbClr val="000000"/>
                </a:solidFill>
              </a:rPr>
              <a:t>12.34</a:t>
            </a:r>
            <a:r>
              <a:rPr lang="zh-TW" altLang="en-US" sz="1400">
                <a:solidFill>
                  <a:srgbClr val="000000"/>
                </a:solidFill>
              </a:rPr>
              <a:t>。</a:t>
            </a:r>
          </a:p>
          <a:p>
            <a:pPr eaLnBrk="1" hangingPunct="1">
              <a:buClr>
                <a:srgbClr val="FF9900"/>
              </a:buClr>
              <a:buFont typeface="Wingdings" pitchFamily="2" charset="2"/>
              <a:buChar char="p"/>
            </a:pPr>
            <a:endParaRPr lang="zh-TW" altLang="en-US" sz="1400">
              <a:solidFill>
                <a:srgbClr val="000000"/>
              </a:solidFill>
            </a:endParaRPr>
          </a:p>
          <a:p>
            <a:pPr eaLnBrk="1" hangingPunct="1">
              <a:buClr>
                <a:srgbClr val="FF9900"/>
              </a:buClr>
              <a:buFont typeface="Wingdings" pitchFamily="2" charset="2"/>
              <a:buChar char="p"/>
            </a:pPr>
            <a:r>
              <a:rPr lang="en-US" altLang="zh-TW" sz="1400">
                <a:solidFill>
                  <a:srgbClr val="000000"/>
                </a:solidFill>
              </a:rPr>
              <a:t>int year=2013,moon=7,day=11;	//</a:t>
            </a:r>
            <a:r>
              <a:rPr lang="zh-TW" altLang="en-US" sz="1400">
                <a:solidFill>
                  <a:srgbClr val="000000"/>
                </a:solidFill>
              </a:rPr>
              <a:t>宣告整數變數</a:t>
            </a:r>
            <a:r>
              <a:rPr lang="en-US" altLang="zh-TW" sz="1400">
                <a:solidFill>
                  <a:srgbClr val="000000"/>
                </a:solidFill>
              </a:rPr>
              <a:t>year</a:t>
            </a:r>
            <a:r>
              <a:rPr lang="zh-TW" altLang="en-US" sz="1400">
                <a:solidFill>
                  <a:srgbClr val="000000"/>
                </a:solidFill>
              </a:rPr>
              <a:t>、</a:t>
            </a:r>
            <a:r>
              <a:rPr lang="en-US" altLang="zh-TW" sz="1400">
                <a:solidFill>
                  <a:srgbClr val="000000"/>
                </a:solidFill>
              </a:rPr>
              <a:t>moon</a:t>
            </a:r>
            <a:r>
              <a:rPr lang="zh-TW" altLang="en-US" sz="1400">
                <a:solidFill>
                  <a:srgbClr val="000000"/>
                </a:solidFill>
              </a:rPr>
              <a:t>、</a:t>
            </a:r>
            <a:r>
              <a:rPr lang="en-US" altLang="zh-TW" sz="1400">
                <a:solidFill>
                  <a:srgbClr val="000000"/>
                </a:solidFill>
              </a:rPr>
              <a:t>day</a:t>
            </a:r>
            <a:r>
              <a:rPr lang="zh-TW" altLang="en-US" sz="1400">
                <a:solidFill>
                  <a:srgbClr val="000000"/>
                </a:solidFill>
              </a:rPr>
              <a:t>及其初值。</a:t>
            </a:r>
          </a:p>
        </p:txBody>
      </p:sp>
    </p:spTree>
    <p:extLst>
      <p:ext uri="{BB962C8B-B14F-4D97-AF65-F5344CB8AC3E}">
        <p14:creationId xmlns:p14="http://schemas.microsoft.com/office/powerpoint/2010/main" val="115837398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27651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CE8894D1-7C82-4693-9D01-77F531DF3A7F}" type="slidenum">
              <a:rPr kumimoji="0" lang="zh-TW" altLang="en-US" smtClean="0"/>
              <a:pPr/>
              <a:t>39</a:t>
            </a:fld>
            <a:endParaRPr kumimoji="0" lang="en-US" altLang="zh-TW" smtClean="0"/>
          </a:p>
        </p:txBody>
      </p:sp>
      <p:sp>
        <p:nvSpPr>
          <p:cNvPr id="27652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AF112D29-BE47-4F11-A49F-F82FE22B72B0}" type="datetime1">
              <a:rPr kumimoji="0" lang="zh-TW" altLang="en-US" smtClean="0"/>
              <a:pPr/>
              <a:t>2017/1/14</a:t>
            </a:fld>
            <a:endParaRPr kumimoji="0" lang="en-US" altLang="zh-TW" smtClean="0"/>
          </a:p>
        </p:txBody>
      </p:sp>
      <p:sp>
        <p:nvSpPr>
          <p:cNvPr id="27653" name="Text Box 2"/>
          <p:cNvSpPr txBox="1">
            <a:spLocks noChangeArrowheads="1"/>
          </p:cNvSpPr>
          <p:nvPr/>
        </p:nvSpPr>
        <p:spPr bwMode="auto">
          <a:xfrm>
            <a:off x="2843213" y="211138"/>
            <a:ext cx="281359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Arduino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的變數與常數</a:t>
            </a:r>
          </a:p>
        </p:txBody>
      </p:sp>
      <p:sp>
        <p:nvSpPr>
          <p:cNvPr id="27654" name="Rectangle 3"/>
          <p:cNvSpPr>
            <a:spLocks noChangeArrowheads="1"/>
          </p:cNvSpPr>
          <p:nvPr/>
        </p:nvSpPr>
        <p:spPr bwMode="auto">
          <a:xfrm>
            <a:off x="722313" y="603604"/>
            <a:ext cx="2881312" cy="423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450708" tIns="76176" bIns="38088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dirty="0" smtClean="0"/>
              <a:t>變數</a:t>
            </a:r>
            <a:r>
              <a:rPr lang="zh-TW" altLang="en-US" dirty="0"/>
              <a:t>的生命週期</a:t>
            </a:r>
            <a:endParaRPr lang="zh-TW" altLang="en-US" sz="2400" dirty="0">
              <a:latin typeface="Times New Roman" pitchFamily="18" charset="0"/>
            </a:endParaRPr>
          </a:p>
        </p:txBody>
      </p:sp>
      <p:sp>
        <p:nvSpPr>
          <p:cNvPr id="27655" name="Rectangle 5"/>
          <p:cNvSpPr>
            <a:spLocks noChangeArrowheads="1"/>
          </p:cNvSpPr>
          <p:nvPr/>
        </p:nvSpPr>
        <p:spPr bwMode="auto">
          <a:xfrm>
            <a:off x="1258888" y="1060450"/>
            <a:ext cx="7489825" cy="541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61950" indent="-3619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>
              <a:buClr>
                <a:srgbClr val="FF9900"/>
              </a:buClr>
              <a:buFont typeface="Wingdings" pitchFamily="2" charset="2"/>
              <a:buChar char="p"/>
            </a:pPr>
            <a:r>
              <a:rPr lang="zh-TW" altLang="en-US" sz="1400">
                <a:solidFill>
                  <a:srgbClr val="000000"/>
                </a:solidFill>
              </a:rPr>
              <a:t>全域變數</a:t>
            </a:r>
          </a:p>
          <a:p>
            <a:pPr eaLnBrk="1" hangingPunct="1">
              <a:buClr>
                <a:srgbClr val="FF9900"/>
              </a:buClr>
              <a:buFont typeface="Wingdings" pitchFamily="2" charset="2"/>
              <a:buChar char="p"/>
            </a:pPr>
            <a:r>
              <a:rPr lang="zh-TW" altLang="en-US" sz="1400">
                <a:solidFill>
                  <a:srgbClr val="000000"/>
                </a:solidFill>
              </a:rPr>
              <a:t>全域變數被宣告在任何函式之外。</a:t>
            </a:r>
          </a:p>
          <a:p>
            <a:pPr eaLnBrk="1" hangingPunct="1">
              <a:buClr>
                <a:srgbClr val="FF9900"/>
              </a:buClr>
              <a:buFont typeface="Wingdings" pitchFamily="2" charset="2"/>
              <a:buChar char="l"/>
            </a:pPr>
            <a:r>
              <a:rPr lang="zh-TW" altLang="en-US" sz="1400">
                <a:solidFill>
                  <a:srgbClr val="000000"/>
                </a:solidFill>
              </a:rPr>
              <a:t>當執行</a:t>
            </a:r>
            <a:r>
              <a:rPr lang="en-US" altLang="zh-TW" sz="1400">
                <a:solidFill>
                  <a:srgbClr val="000000"/>
                </a:solidFill>
              </a:rPr>
              <a:t>Arduino</a:t>
            </a:r>
            <a:r>
              <a:rPr lang="zh-TW" altLang="en-US" sz="1400">
                <a:solidFill>
                  <a:srgbClr val="000000"/>
                </a:solidFill>
              </a:rPr>
              <a:t>程式時，全域變數即被產生並且配置記憶體空間給這些全域變數，直到程式結束執行時，才會釋放這些佔用的記憶體空間。</a:t>
            </a:r>
          </a:p>
          <a:p>
            <a:pPr eaLnBrk="1" hangingPunct="1">
              <a:buClr>
                <a:srgbClr val="FF9900"/>
              </a:buClr>
              <a:buFont typeface="Wingdings" pitchFamily="2" charset="2"/>
              <a:buChar char="l"/>
            </a:pPr>
            <a:r>
              <a:rPr lang="zh-TW" altLang="en-US" sz="1400">
                <a:solidFill>
                  <a:srgbClr val="000000"/>
                </a:solidFill>
              </a:rPr>
              <a:t>全域變數並不會禁止與其無關的函式作存取的動作，因此在使用上要特別小心，避免變數數值可能被不經意地更改。因此除非有特別需求，否則還是儘量使用區域變數。</a:t>
            </a:r>
          </a:p>
          <a:p>
            <a:pPr eaLnBrk="1" hangingPunct="1">
              <a:buClr>
                <a:srgbClr val="FF9900"/>
              </a:buClr>
              <a:buFont typeface="Wingdings" pitchFamily="2" charset="2"/>
              <a:buChar char="l"/>
            </a:pPr>
            <a:endParaRPr lang="zh-TW" altLang="en-US" sz="1400">
              <a:solidFill>
                <a:srgbClr val="000000"/>
              </a:solidFill>
            </a:endParaRPr>
          </a:p>
          <a:p>
            <a:pPr eaLnBrk="1" hangingPunct="1">
              <a:buClr>
                <a:srgbClr val="FF9900"/>
              </a:buClr>
              <a:buFont typeface="Wingdings" pitchFamily="2" charset="2"/>
              <a:buChar char="p"/>
            </a:pPr>
            <a:r>
              <a:rPr lang="zh-TW" altLang="en-US" sz="1400">
                <a:solidFill>
                  <a:srgbClr val="000000"/>
                </a:solidFill>
              </a:rPr>
              <a:t>區域變數</a:t>
            </a:r>
          </a:p>
          <a:p>
            <a:pPr eaLnBrk="1" hangingPunct="1">
              <a:buClr>
                <a:srgbClr val="FF9900"/>
              </a:buClr>
              <a:buFont typeface="Wingdings" pitchFamily="2" charset="2"/>
              <a:buChar char="p"/>
            </a:pPr>
            <a:r>
              <a:rPr lang="zh-TW" altLang="en-US" sz="1400">
                <a:solidFill>
                  <a:srgbClr val="000000"/>
                </a:solidFill>
              </a:rPr>
              <a:t>區域變數又稱為自動變數，被宣告在函式的大括號</a:t>
            </a:r>
            <a:r>
              <a:rPr lang="en-US" altLang="zh-TW" sz="1400">
                <a:solidFill>
                  <a:srgbClr val="000000"/>
                </a:solidFill>
                <a:latin typeface="Arial" charset="0"/>
              </a:rPr>
              <a:t>“</a:t>
            </a:r>
            <a:r>
              <a:rPr lang="en-US" altLang="zh-TW" sz="1400">
                <a:solidFill>
                  <a:srgbClr val="000000"/>
                </a:solidFill>
              </a:rPr>
              <a:t>{ }</a:t>
            </a:r>
            <a:r>
              <a:rPr lang="en-US" altLang="zh-TW" sz="1400">
                <a:solidFill>
                  <a:srgbClr val="000000"/>
                </a:solidFill>
                <a:latin typeface="Arial" charset="0"/>
              </a:rPr>
              <a:t>”</a:t>
            </a:r>
            <a:r>
              <a:rPr lang="zh-TW" altLang="en-US" sz="1400">
                <a:solidFill>
                  <a:srgbClr val="000000"/>
                </a:solidFill>
              </a:rPr>
              <a:t>內。</a:t>
            </a:r>
          </a:p>
          <a:p>
            <a:pPr eaLnBrk="1" hangingPunct="1">
              <a:buClr>
                <a:srgbClr val="FF9900"/>
              </a:buClr>
              <a:buFont typeface="Wingdings" pitchFamily="2" charset="2"/>
              <a:buChar char="l"/>
            </a:pPr>
            <a:r>
              <a:rPr lang="zh-TW" altLang="en-US" sz="1400">
                <a:solidFill>
                  <a:srgbClr val="000000"/>
                </a:solidFill>
              </a:rPr>
              <a:t>當函式被呼叫使用時，這些區域變數就會自動的產生，系統會配置記憶體空間給這些區域變數，當函式結束時，這些區域變數又自動的消失並且釋放所佔用的記憶體空間。</a:t>
            </a:r>
          </a:p>
          <a:p>
            <a:pPr eaLnBrk="1" hangingPunct="1">
              <a:buClr>
                <a:srgbClr val="FF9900"/>
              </a:buClr>
              <a:buFont typeface="Wingdings" pitchFamily="2" charset="2"/>
              <a:buNone/>
            </a:pPr>
            <a:r>
              <a:rPr lang="en-US" altLang="zh-TW" sz="1400">
                <a:solidFill>
                  <a:srgbClr val="000000"/>
                </a:solidFill>
              </a:rPr>
              <a:t>	</a:t>
            </a:r>
          </a:p>
          <a:p>
            <a:pPr eaLnBrk="1" hangingPunct="1">
              <a:buClr>
                <a:srgbClr val="FF9900"/>
              </a:buClr>
              <a:buFont typeface="Wingdings" pitchFamily="2" charset="2"/>
              <a:buNone/>
            </a:pPr>
            <a:r>
              <a:rPr lang="en-US" altLang="zh-TW" sz="1400">
                <a:solidFill>
                  <a:srgbClr val="000000"/>
                </a:solidFill>
              </a:rPr>
              <a:t>	int 	total;  			//</a:t>
            </a:r>
            <a:r>
              <a:rPr lang="zh-TW" altLang="en-US" sz="1400">
                <a:solidFill>
                  <a:srgbClr val="000000"/>
                </a:solidFill>
              </a:rPr>
              <a:t>全域變數</a:t>
            </a:r>
            <a:r>
              <a:rPr lang="en-US" altLang="zh-TW" sz="1400">
                <a:solidFill>
                  <a:srgbClr val="000000"/>
                </a:solidFill>
              </a:rPr>
              <a:t>total</a:t>
            </a:r>
            <a:r>
              <a:rPr lang="zh-TW" altLang="en-US" sz="1400">
                <a:solidFill>
                  <a:srgbClr val="000000"/>
                </a:solidFill>
              </a:rPr>
              <a:t>在所有函數內皆有效。</a:t>
            </a:r>
          </a:p>
          <a:p>
            <a:pPr eaLnBrk="1" hangingPunct="1">
              <a:buClr>
                <a:srgbClr val="FF9900"/>
              </a:buClr>
              <a:buFont typeface="Wingdings" pitchFamily="2" charset="2"/>
              <a:buNone/>
            </a:pPr>
            <a:r>
              <a:rPr lang="en-US" altLang="zh-TW" sz="1400">
                <a:solidFill>
                  <a:srgbClr val="000000"/>
                </a:solidFill>
              </a:rPr>
              <a:t>	void setup()</a:t>
            </a:r>
          </a:p>
          <a:p>
            <a:pPr eaLnBrk="1" hangingPunct="1">
              <a:buClr>
                <a:srgbClr val="FF9900"/>
              </a:buClr>
              <a:buFont typeface="Wingdings" pitchFamily="2" charset="2"/>
              <a:buNone/>
            </a:pPr>
            <a:r>
              <a:rPr lang="en-US" altLang="zh-TW" sz="1400">
                <a:solidFill>
                  <a:srgbClr val="000000"/>
                </a:solidFill>
              </a:rPr>
              <a:t>	{</a:t>
            </a:r>
          </a:p>
          <a:p>
            <a:pPr eaLnBrk="1" hangingPunct="1">
              <a:buClr>
                <a:srgbClr val="FF9900"/>
              </a:buClr>
              <a:buFont typeface="Wingdings" pitchFamily="2" charset="2"/>
              <a:buNone/>
            </a:pPr>
            <a:r>
              <a:rPr lang="en-US" altLang="zh-TW" sz="1400">
                <a:solidFill>
                  <a:srgbClr val="000000"/>
                </a:solidFill>
              </a:rPr>
              <a:t>  		//...</a:t>
            </a:r>
          </a:p>
          <a:p>
            <a:pPr eaLnBrk="1" hangingPunct="1">
              <a:buClr>
                <a:srgbClr val="FF9900"/>
              </a:buClr>
              <a:buFont typeface="Wingdings" pitchFamily="2" charset="2"/>
              <a:buNone/>
            </a:pPr>
            <a:r>
              <a:rPr lang="en-US" altLang="zh-TW" sz="1400">
                <a:solidFill>
                  <a:srgbClr val="000000"/>
                </a:solidFill>
              </a:rPr>
              <a:t>	}</a:t>
            </a:r>
          </a:p>
          <a:p>
            <a:pPr eaLnBrk="1" hangingPunct="1">
              <a:buClr>
                <a:srgbClr val="FF9900"/>
              </a:buClr>
              <a:buFont typeface="Wingdings" pitchFamily="2" charset="2"/>
              <a:buNone/>
            </a:pPr>
            <a:r>
              <a:rPr lang="en-US" altLang="zh-TW" sz="1400">
                <a:solidFill>
                  <a:srgbClr val="000000"/>
                </a:solidFill>
              </a:rPr>
              <a:t>	void loop()</a:t>
            </a:r>
          </a:p>
          <a:p>
            <a:pPr eaLnBrk="1" hangingPunct="1">
              <a:buClr>
                <a:srgbClr val="FF9900"/>
              </a:buClr>
              <a:buFont typeface="Wingdings" pitchFamily="2" charset="2"/>
              <a:buNone/>
            </a:pPr>
            <a:r>
              <a:rPr lang="en-US" altLang="zh-TW" sz="1400">
                <a:solidFill>
                  <a:srgbClr val="000000"/>
                </a:solidFill>
              </a:rPr>
              <a:t>	{</a:t>
            </a:r>
          </a:p>
          <a:p>
            <a:pPr eaLnBrk="1" hangingPunct="1">
              <a:buClr>
                <a:srgbClr val="FF9900"/>
              </a:buClr>
              <a:buFont typeface="Wingdings" pitchFamily="2" charset="2"/>
              <a:buNone/>
            </a:pPr>
            <a:r>
              <a:rPr lang="en-US" altLang="zh-TW" sz="1400">
                <a:solidFill>
                  <a:srgbClr val="000000"/>
                </a:solidFill>
              </a:rPr>
              <a:t>  		int i;    			//</a:t>
            </a:r>
            <a:r>
              <a:rPr lang="zh-TW" altLang="en-US" sz="1400">
                <a:solidFill>
                  <a:srgbClr val="000000"/>
                </a:solidFill>
              </a:rPr>
              <a:t>區域變數</a:t>
            </a:r>
            <a:r>
              <a:rPr lang="en-US" altLang="zh-TW" sz="1400">
                <a:solidFill>
                  <a:srgbClr val="000000"/>
                </a:solidFill>
              </a:rPr>
              <a:t>i</a:t>
            </a:r>
            <a:r>
              <a:rPr lang="zh-TW" altLang="en-US" sz="1400">
                <a:solidFill>
                  <a:srgbClr val="000000"/>
                </a:solidFill>
              </a:rPr>
              <a:t>只有在</a:t>
            </a:r>
            <a:r>
              <a:rPr lang="en-US" altLang="zh-TW" sz="1400">
                <a:solidFill>
                  <a:srgbClr val="000000"/>
                </a:solidFill>
              </a:rPr>
              <a:t>loop()</a:t>
            </a:r>
            <a:r>
              <a:rPr lang="zh-TW" altLang="en-US" sz="1400">
                <a:solidFill>
                  <a:srgbClr val="000000"/>
                </a:solidFill>
              </a:rPr>
              <a:t>函數內才有效。 </a:t>
            </a:r>
          </a:p>
          <a:p>
            <a:pPr eaLnBrk="1" hangingPunct="1">
              <a:buClr>
                <a:srgbClr val="FF9900"/>
              </a:buClr>
              <a:buFont typeface="Wingdings" pitchFamily="2" charset="2"/>
              <a:buNone/>
            </a:pPr>
            <a:r>
              <a:rPr lang="zh-TW" altLang="en-US" sz="1400">
                <a:solidFill>
                  <a:srgbClr val="000000"/>
                </a:solidFill>
              </a:rPr>
              <a:t>  		</a:t>
            </a:r>
            <a:r>
              <a:rPr lang="en-US" altLang="zh-TW" sz="1400">
                <a:solidFill>
                  <a:srgbClr val="000000"/>
                </a:solidFill>
              </a:rPr>
              <a:t>for(int j=0;j&lt;100;j++)	//</a:t>
            </a:r>
            <a:r>
              <a:rPr lang="zh-TW" altLang="en-US" sz="1400">
                <a:solidFill>
                  <a:srgbClr val="000000"/>
                </a:solidFill>
              </a:rPr>
              <a:t>區域變數</a:t>
            </a:r>
            <a:r>
              <a:rPr lang="en-US" altLang="zh-TW" sz="1400">
                <a:solidFill>
                  <a:srgbClr val="000000"/>
                </a:solidFill>
              </a:rPr>
              <a:t>j</a:t>
            </a:r>
            <a:r>
              <a:rPr lang="zh-TW" altLang="en-US" sz="1400">
                <a:solidFill>
                  <a:srgbClr val="000000"/>
                </a:solidFill>
              </a:rPr>
              <a:t>只有在</a:t>
            </a:r>
            <a:r>
              <a:rPr lang="en-US" altLang="zh-TW" sz="1400">
                <a:solidFill>
                  <a:srgbClr val="000000"/>
                </a:solidFill>
              </a:rPr>
              <a:t>for</a:t>
            </a:r>
            <a:r>
              <a:rPr lang="zh-TW" altLang="en-US" sz="1400">
                <a:solidFill>
                  <a:srgbClr val="000000"/>
                </a:solidFill>
              </a:rPr>
              <a:t>迴圈內才有效。</a:t>
            </a:r>
          </a:p>
          <a:p>
            <a:pPr eaLnBrk="1" hangingPunct="1">
              <a:buClr>
                <a:srgbClr val="FF9900"/>
              </a:buClr>
              <a:buFont typeface="Wingdings" pitchFamily="2" charset="2"/>
              <a:buNone/>
            </a:pPr>
            <a:r>
              <a:rPr lang="zh-TW" altLang="en-US" sz="1400">
                <a:solidFill>
                  <a:srgbClr val="000000"/>
                </a:solidFill>
              </a:rPr>
              <a:t>		</a:t>
            </a:r>
            <a:r>
              <a:rPr lang="en-US" altLang="zh-TW" sz="1400">
                <a:solidFill>
                  <a:srgbClr val="000000"/>
                </a:solidFill>
              </a:rPr>
              <a:t>{</a:t>
            </a:r>
          </a:p>
          <a:p>
            <a:pPr eaLnBrk="1" hangingPunct="1">
              <a:buClr>
                <a:srgbClr val="FF9900"/>
              </a:buClr>
              <a:buFont typeface="Wingdings" pitchFamily="2" charset="2"/>
              <a:buNone/>
            </a:pPr>
            <a:r>
              <a:rPr lang="en-US" altLang="zh-TW" sz="1400">
                <a:solidFill>
                  <a:srgbClr val="000000"/>
                </a:solidFill>
              </a:rPr>
              <a:t>  			//...</a:t>
            </a:r>
          </a:p>
          <a:p>
            <a:pPr eaLnBrk="1" hangingPunct="1">
              <a:buClr>
                <a:srgbClr val="FF9900"/>
              </a:buClr>
              <a:buFont typeface="Wingdings" pitchFamily="2" charset="2"/>
              <a:buNone/>
            </a:pPr>
            <a:r>
              <a:rPr lang="en-US" altLang="zh-TW" sz="1400">
                <a:solidFill>
                  <a:srgbClr val="000000"/>
                </a:solidFill>
              </a:rPr>
              <a:t>  		}</a:t>
            </a:r>
          </a:p>
          <a:p>
            <a:pPr eaLnBrk="1" hangingPunct="1">
              <a:buClr>
                <a:srgbClr val="FF9900"/>
              </a:buClr>
              <a:buFont typeface="Wingdings" pitchFamily="2" charset="2"/>
              <a:buNone/>
            </a:pPr>
            <a:r>
              <a:rPr lang="en-US" altLang="zh-TW" sz="1400">
                <a:solidFill>
                  <a:srgbClr val="000000"/>
                </a:solidFill>
              </a:rPr>
              <a:t>	}</a:t>
            </a:r>
          </a:p>
        </p:txBody>
      </p:sp>
    </p:spTree>
    <p:extLst>
      <p:ext uri="{BB962C8B-B14F-4D97-AF65-F5344CB8AC3E}">
        <p14:creationId xmlns:p14="http://schemas.microsoft.com/office/powerpoint/2010/main" val="338537813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投影片編號版面配置區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4D4711D9-3A14-4E54-AE28-C1C7ADAEAD13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47107" name="日期版面配置區 5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1921B181-E71B-43D0-97F5-4CB3CAA67AEA}" type="datetime1">
              <a:rPr kumimoji="0" lang="zh-TW" altLang="en-US" sz="1200" smtClean="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2017/1/14</a:t>
            </a:fld>
            <a:endParaRPr kumimoji="0" lang="en-US" altLang="zh-TW" sz="1200" smtClean="0">
              <a:latin typeface="Arial" charset="0"/>
              <a:ea typeface="新細明體" pitchFamily="18" charset="-120"/>
            </a:endParaRPr>
          </a:p>
        </p:txBody>
      </p:sp>
      <p:sp>
        <p:nvSpPr>
          <p:cNvPr id="7172" name="Rectangle 2"/>
          <p:cNvSpPr>
            <a:spLocks noGrp="1" noChangeArrowheads="1"/>
          </p:cNvSpPr>
          <p:nvPr>
            <p:ph type="title"/>
          </p:nvPr>
        </p:nvSpPr>
        <p:spPr>
          <a:xfrm>
            <a:off x="1403350" y="2781300"/>
            <a:ext cx="6324600" cy="1371600"/>
          </a:xfrm>
        </p:spPr>
        <p:txBody>
          <a:bodyPr/>
          <a:lstStyle/>
          <a:p>
            <a:pPr algn="ctr" eaLnBrk="1" hangingPunct="1">
              <a:defRPr/>
            </a:pPr>
            <a:r>
              <a:rPr lang="zh-TW" altLang="en-US" b="1" dirty="0">
                <a:solidFill>
                  <a:schemeClr val="accent5">
                    <a:lumMod val="50000"/>
                  </a:schemeClr>
                </a:solidFill>
              </a:rPr>
              <a:t>軟體開發環境介紹</a:t>
            </a:r>
            <a:endParaRPr lang="zh-TW" altLang="en-US" b="1" dirty="0" smtClean="0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4406826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28675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2A926B2A-E66A-4AFC-A136-6ED98109436D}" type="slidenum">
              <a:rPr kumimoji="0" lang="zh-TW" altLang="en-US" smtClean="0"/>
              <a:pPr/>
              <a:t>40</a:t>
            </a:fld>
            <a:endParaRPr kumimoji="0" lang="en-US" altLang="zh-TW" smtClean="0"/>
          </a:p>
        </p:txBody>
      </p:sp>
      <p:sp>
        <p:nvSpPr>
          <p:cNvPr id="28676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6ABB6463-9753-42A5-8718-37FBB779A8FC}" type="datetime1">
              <a:rPr kumimoji="0" lang="zh-TW" altLang="en-US" smtClean="0"/>
              <a:pPr/>
              <a:t>2017/1/14</a:t>
            </a:fld>
            <a:endParaRPr kumimoji="0" lang="en-US" altLang="zh-TW" smtClean="0"/>
          </a:p>
        </p:txBody>
      </p:sp>
      <p:sp>
        <p:nvSpPr>
          <p:cNvPr id="28677" name="Text Box 2"/>
          <p:cNvSpPr txBox="1">
            <a:spLocks noChangeArrowheads="1"/>
          </p:cNvSpPr>
          <p:nvPr/>
        </p:nvSpPr>
        <p:spPr bwMode="auto">
          <a:xfrm>
            <a:off x="2843213" y="211138"/>
            <a:ext cx="281359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Arduino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的變數與常數</a:t>
            </a:r>
          </a:p>
        </p:txBody>
      </p:sp>
      <p:sp>
        <p:nvSpPr>
          <p:cNvPr id="28678" name="Rectangle 3"/>
          <p:cNvSpPr>
            <a:spLocks noChangeArrowheads="1"/>
          </p:cNvSpPr>
          <p:nvPr/>
        </p:nvSpPr>
        <p:spPr bwMode="auto">
          <a:xfrm>
            <a:off x="722313" y="762354"/>
            <a:ext cx="2881312" cy="423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450708" tIns="76176" bIns="38088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dirty="0" smtClean="0"/>
              <a:t>變數</a:t>
            </a:r>
            <a:r>
              <a:rPr lang="zh-TW" altLang="en-US" dirty="0"/>
              <a:t>型態的轉換</a:t>
            </a:r>
            <a:endParaRPr lang="zh-TW" altLang="en-US" sz="2400" dirty="0">
              <a:latin typeface="Times New Roman" pitchFamily="18" charset="0"/>
            </a:endParaRPr>
          </a:p>
        </p:txBody>
      </p:sp>
      <p:sp>
        <p:nvSpPr>
          <p:cNvPr id="28679" name="Rectangle 5"/>
          <p:cNvSpPr>
            <a:spLocks noChangeArrowheads="1"/>
          </p:cNvSpPr>
          <p:nvPr/>
        </p:nvSpPr>
        <p:spPr bwMode="auto">
          <a:xfrm>
            <a:off x="1079500" y="1438275"/>
            <a:ext cx="7200900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61950" indent="-3619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>
              <a:buClr>
                <a:srgbClr val="FF9900"/>
              </a:buClr>
              <a:buFont typeface="Wingdings" pitchFamily="2" charset="2"/>
              <a:buChar char="p"/>
            </a:pPr>
            <a:r>
              <a:rPr lang="zh-TW" altLang="en-US" sz="1400">
                <a:solidFill>
                  <a:srgbClr val="000000"/>
                </a:solidFill>
              </a:rPr>
              <a:t>在</a:t>
            </a:r>
            <a:r>
              <a:rPr lang="en-US" altLang="zh-TW" sz="1400">
                <a:solidFill>
                  <a:srgbClr val="000000"/>
                </a:solidFill>
              </a:rPr>
              <a:t>Arduino</a:t>
            </a:r>
            <a:r>
              <a:rPr lang="zh-TW" altLang="en-US" sz="1400">
                <a:solidFill>
                  <a:srgbClr val="000000"/>
                </a:solidFill>
              </a:rPr>
              <a:t>程式中可以使用</a:t>
            </a:r>
            <a:r>
              <a:rPr lang="en-US" altLang="zh-TW" sz="1400">
                <a:solidFill>
                  <a:srgbClr val="000000"/>
                </a:solidFill>
              </a:rPr>
              <a:t>char(x)</a:t>
            </a:r>
            <a:r>
              <a:rPr lang="zh-TW" altLang="en-US" sz="1400">
                <a:solidFill>
                  <a:srgbClr val="000000"/>
                </a:solidFill>
              </a:rPr>
              <a:t>、</a:t>
            </a:r>
            <a:r>
              <a:rPr lang="en-US" altLang="zh-TW" sz="1400">
                <a:solidFill>
                  <a:srgbClr val="000000"/>
                </a:solidFill>
              </a:rPr>
              <a:t>byte(x)</a:t>
            </a:r>
            <a:r>
              <a:rPr lang="zh-TW" altLang="en-US" sz="1400">
                <a:solidFill>
                  <a:srgbClr val="000000"/>
                </a:solidFill>
              </a:rPr>
              <a:t>、</a:t>
            </a:r>
            <a:r>
              <a:rPr lang="en-US" altLang="zh-TW" sz="1400">
                <a:solidFill>
                  <a:srgbClr val="000000"/>
                </a:solidFill>
              </a:rPr>
              <a:t>int(x)</a:t>
            </a:r>
            <a:r>
              <a:rPr lang="zh-TW" altLang="en-US" sz="1400">
                <a:solidFill>
                  <a:srgbClr val="000000"/>
                </a:solidFill>
              </a:rPr>
              <a:t>、</a:t>
            </a:r>
            <a:r>
              <a:rPr lang="en-US" altLang="zh-TW" sz="1400">
                <a:solidFill>
                  <a:srgbClr val="000000"/>
                </a:solidFill>
              </a:rPr>
              <a:t>word(x)</a:t>
            </a:r>
            <a:r>
              <a:rPr lang="zh-TW" altLang="en-US" sz="1400">
                <a:solidFill>
                  <a:srgbClr val="000000"/>
                </a:solidFill>
              </a:rPr>
              <a:t>、</a:t>
            </a:r>
            <a:r>
              <a:rPr lang="en-US" altLang="zh-TW" sz="1400">
                <a:solidFill>
                  <a:srgbClr val="000000"/>
                </a:solidFill>
              </a:rPr>
              <a:t>long(x)</a:t>
            </a:r>
            <a:r>
              <a:rPr lang="zh-TW" altLang="en-US" sz="1400">
                <a:solidFill>
                  <a:srgbClr val="000000"/>
                </a:solidFill>
              </a:rPr>
              <a:t>、</a:t>
            </a:r>
            <a:r>
              <a:rPr lang="en-US" altLang="zh-TW" sz="1400">
                <a:solidFill>
                  <a:srgbClr val="000000"/>
                </a:solidFill>
              </a:rPr>
              <a:t>float(x)</a:t>
            </a:r>
            <a:r>
              <a:rPr lang="zh-TW" altLang="en-US" sz="1400">
                <a:solidFill>
                  <a:srgbClr val="000000"/>
                </a:solidFill>
              </a:rPr>
              <a:t>等資料型態轉換函式來改變變數的資料型態，引數</a:t>
            </a:r>
            <a:r>
              <a:rPr lang="en-US" altLang="zh-TW" sz="1400">
                <a:solidFill>
                  <a:srgbClr val="000000"/>
                </a:solidFill>
              </a:rPr>
              <a:t>x</a:t>
            </a:r>
            <a:r>
              <a:rPr lang="zh-TW" altLang="en-US" sz="1400">
                <a:solidFill>
                  <a:srgbClr val="000000"/>
                </a:solidFill>
              </a:rPr>
              <a:t>可以是任何型態的資料。</a:t>
            </a:r>
          </a:p>
        </p:txBody>
      </p:sp>
    </p:spTree>
    <p:extLst>
      <p:ext uri="{BB962C8B-B14F-4D97-AF65-F5344CB8AC3E}">
        <p14:creationId xmlns:p14="http://schemas.microsoft.com/office/powerpoint/2010/main" val="19270197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29699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3918F044-8326-4072-A1FF-73E5B5C69791}" type="slidenum">
              <a:rPr kumimoji="0" lang="zh-TW" altLang="en-US" smtClean="0"/>
              <a:pPr/>
              <a:t>41</a:t>
            </a:fld>
            <a:endParaRPr kumimoji="0" lang="en-US" altLang="zh-TW" smtClean="0"/>
          </a:p>
        </p:txBody>
      </p:sp>
      <p:sp>
        <p:nvSpPr>
          <p:cNvPr id="29700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84D1D69B-CF3A-47F6-8C09-DBAA561D09FE}" type="datetime1">
              <a:rPr kumimoji="0" lang="zh-TW" altLang="en-US" smtClean="0"/>
              <a:pPr/>
              <a:t>2017/1/14</a:t>
            </a:fld>
            <a:endParaRPr kumimoji="0" lang="en-US" altLang="zh-TW" smtClean="0"/>
          </a:p>
        </p:txBody>
      </p:sp>
      <p:sp>
        <p:nvSpPr>
          <p:cNvPr id="29701" name="Text Box 2"/>
          <p:cNvSpPr txBox="1">
            <a:spLocks noChangeArrowheads="1"/>
          </p:cNvSpPr>
          <p:nvPr/>
        </p:nvSpPr>
        <p:spPr bwMode="auto">
          <a:xfrm>
            <a:off x="3749675" y="211138"/>
            <a:ext cx="95410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運算子</a:t>
            </a:r>
            <a:endParaRPr lang="zh-TW" altLang="en-US" b="1" dirty="0">
              <a:solidFill>
                <a:srgbClr val="0033CC"/>
              </a:solidFill>
              <a:latin typeface="Arial Black" pitchFamily="34" charset="0"/>
              <a:ea typeface="GungsuhChe" pitchFamily="49" charset="-127"/>
            </a:endParaRPr>
          </a:p>
        </p:txBody>
      </p:sp>
      <p:sp>
        <p:nvSpPr>
          <p:cNvPr id="29702" name="Rectangle 5"/>
          <p:cNvSpPr>
            <a:spLocks noChangeArrowheads="1"/>
          </p:cNvSpPr>
          <p:nvPr/>
        </p:nvSpPr>
        <p:spPr bwMode="auto">
          <a:xfrm>
            <a:off x="1079500" y="1079500"/>
            <a:ext cx="7380288" cy="2219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61950" indent="-3619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>
              <a:buClr>
                <a:srgbClr val="FF9900"/>
              </a:buClr>
              <a:buFont typeface="Wingdings" pitchFamily="2" charset="2"/>
              <a:buChar char="p"/>
            </a:pPr>
            <a:r>
              <a:rPr lang="zh-TW" altLang="en-US" sz="1400">
                <a:solidFill>
                  <a:srgbClr val="000000"/>
                </a:solidFill>
              </a:rPr>
              <a:t>電腦除了能夠儲存資料之外，還必須具備運算的能力，而在運算時所使用的符號，即稱為運算子（</a:t>
            </a:r>
            <a:r>
              <a:rPr lang="en-US" altLang="zh-TW" sz="1400">
                <a:solidFill>
                  <a:srgbClr val="000000"/>
                </a:solidFill>
              </a:rPr>
              <a:t>operator</a:t>
            </a:r>
            <a:r>
              <a:rPr lang="zh-TW" altLang="en-US" sz="1400">
                <a:solidFill>
                  <a:srgbClr val="000000"/>
                </a:solidFill>
              </a:rPr>
              <a:t>）。</a:t>
            </a:r>
          </a:p>
          <a:p>
            <a:pPr eaLnBrk="1" hangingPunct="1">
              <a:buClr>
                <a:srgbClr val="FF9900"/>
              </a:buClr>
              <a:buFont typeface="Wingdings" pitchFamily="2" charset="2"/>
              <a:buChar char="p"/>
            </a:pPr>
            <a:endParaRPr lang="zh-TW" altLang="en-US" sz="1400">
              <a:solidFill>
                <a:srgbClr val="000000"/>
              </a:solidFill>
            </a:endParaRPr>
          </a:p>
          <a:p>
            <a:pPr eaLnBrk="1" hangingPunct="1">
              <a:buClr>
                <a:srgbClr val="FF9900"/>
              </a:buClr>
              <a:buFont typeface="Wingdings" pitchFamily="2" charset="2"/>
              <a:buChar char="p"/>
            </a:pPr>
            <a:r>
              <a:rPr lang="zh-TW" altLang="en-US" sz="1400">
                <a:solidFill>
                  <a:srgbClr val="000000"/>
                </a:solidFill>
              </a:rPr>
              <a:t>常用的運算子可分為算術運算子、關係運算子、邏輯運算子、位元運算子與指定運算子等三種。</a:t>
            </a:r>
          </a:p>
          <a:p>
            <a:pPr eaLnBrk="1" hangingPunct="1">
              <a:buClr>
                <a:srgbClr val="FF9900"/>
              </a:buClr>
              <a:buFont typeface="Wingdings" pitchFamily="2" charset="2"/>
              <a:buChar char="p"/>
            </a:pPr>
            <a:endParaRPr lang="zh-TW" altLang="en-US" sz="1400">
              <a:solidFill>
                <a:srgbClr val="000000"/>
              </a:solidFill>
            </a:endParaRPr>
          </a:p>
          <a:p>
            <a:pPr eaLnBrk="1" hangingPunct="1">
              <a:buClr>
                <a:srgbClr val="FF9900"/>
              </a:buClr>
              <a:buFont typeface="Wingdings" pitchFamily="2" charset="2"/>
              <a:buChar char="p"/>
            </a:pPr>
            <a:r>
              <a:rPr lang="zh-TW" altLang="en-US" sz="1400">
                <a:solidFill>
                  <a:srgbClr val="000000"/>
                </a:solidFill>
              </a:rPr>
              <a:t>當敘述中包含不同運算子時，</a:t>
            </a:r>
            <a:r>
              <a:rPr lang="en-US" altLang="zh-TW" sz="1400">
                <a:solidFill>
                  <a:srgbClr val="000000"/>
                </a:solidFill>
              </a:rPr>
              <a:t>Arduino</a:t>
            </a:r>
            <a:r>
              <a:rPr lang="zh-TW" altLang="en-US" sz="1400">
                <a:solidFill>
                  <a:srgbClr val="000000"/>
                </a:solidFill>
              </a:rPr>
              <a:t>微控制器會先執行算術運算子，其次是關係運算子，最後才是邏輯運算子。</a:t>
            </a:r>
          </a:p>
          <a:p>
            <a:pPr eaLnBrk="1" hangingPunct="1">
              <a:buClr>
                <a:srgbClr val="FF9900"/>
              </a:buClr>
              <a:buFont typeface="Wingdings" pitchFamily="2" charset="2"/>
              <a:buChar char="p"/>
            </a:pPr>
            <a:endParaRPr lang="zh-TW" altLang="en-US" sz="1400">
              <a:solidFill>
                <a:srgbClr val="000000"/>
              </a:solidFill>
            </a:endParaRPr>
          </a:p>
          <a:p>
            <a:pPr eaLnBrk="1" hangingPunct="1">
              <a:buClr>
                <a:srgbClr val="FF9900"/>
              </a:buClr>
              <a:buFont typeface="Wingdings" pitchFamily="2" charset="2"/>
              <a:buChar char="p"/>
            </a:pPr>
            <a:r>
              <a:rPr lang="zh-TW" altLang="en-US" sz="1400">
                <a:solidFill>
                  <a:srgbClr val="000000"/>
                </a:solidFill>
              </a:rPr>
              <a:t>我們也可以使用小括號</a:t>
            </a:r>
            <a:r>
              <a:rPr lang="en-US" altLang="zh-TW" sz="1400">
                <a:solidFill>
                  <a:srgbClr val="000000"/>
                </a:solidFill>
              </a:rPr>
              <a:t>( )</a:t>
            </a:r>
            <a:r>
              <a:rPr lang="zh-TW" altLang="en-US" sz="1400">
                <a:solidFill>
                  <a:srgbClr val="000000"/>
                </a:solidFill>
              </a:rPr>
              <a:t>來改變運算的順序。</a:t>
            </a:r>
          </a:p>
        </p:txBody>
      </p:sp>
    </p:spTree>
    <p:extLst>
      <p:ext uri="{BB962C8B-B14F-4D97-AF65-F5344CB8AC3E}">
        <p14:creationId xmlns:p14="http://schemas.microsoft.com/office/powerpoint/2010/main" val="163954639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4100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0000F8E6-1F45-432A-87D7-DF45DF43DBC7}" type="slidenum">
              <a:rPr kumimoji="0" lang="zh-TW" altLang="en-US" smtClean="0"/>
              <a:pPr/>
              <a:t>42</a:t>
            </a:fld>
            <a:endParaRPr kumimoji="0" lang="en-US" altLang="zh-TW" smtClean="0"/>
          </a:p>
        </p:txBody>
      </p:sp>
      <p:sp>
        <p:nvSpPr>
          <p:cNvPr id="4101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83CA8760-AF8A-4305-90C9-75C24370EE40}" type="datetime1">
              <a:rPr kumimoji="0" lang="zh-TW" altLang="en-US" smtClean="0"/>
              <a:pPr/>
              <a:t>2017/1/14</a:t>
            </a:fld>
            <a:endParaRPr kumimoji="0" lang="en-US" altLang="zh-TW" smtClean="0"/>
          </a:p>
        </p:txBody>
      </p:sp>
      <p:sp>
        <p:nvSpPr>
          <p:cNvPr id="4102" name="Text Box 2"/>
          <p:cNvSpPr txBox="1">
            <a:spLocks noChangeArrowheads="1"/>
          </p:cNvSpPr>
          <p:nvPr/>
        </p:nvSpPr>
        <p:spPr bwMode="auto">
          <a:xfrm>
            <a:off x="3348038" y="211138"/>
            <a:ext cx="146706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算術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運算子</a:t>
            </a:r>
          </a:p>
        </p:txBody>
      </p:sp>
      <p:graphicFrame>
        <p:nvGraphicFramePr>
          <p:cNvPr id="4098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1659493"/>
              </p:ext>
            </p:extLst>
          </p:nvPr>
        </p:nvGraphicFramePr>
        <p:xfrm>
          <a:off x="1079500" y="908050"/>
          <a:ext cx="6535738" cy="3395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47" name="Document" r:id="rId3" imgW="5483539" imgH="2966051" progId="Word.Document.8">
                  <p:embed/>
                </p:oleObj>
              </mc:Choice>
              <mc:Fallback>
                <p:oleObj name="Document" r:id="rId3" imgW="5483539" imgH="2966051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9500" y="908050"/>
                        <a:ext cx="6535738" cy="3395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6663452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30723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4D0D3212-9F0B-448B-852A-EA3A0ACFBC31}" type="slidenum">
              <a:rPr kumimoji="0" lang="zh-TW" altLang="en-US" smtClean="0"/>
              <a:pPr/>
              <a:t>43</a:t>
            </a:fld>
            <a:endParaRPr kumimoji="0" lang="en-US" altLang="zh-TW" smtClean="0"/>
          </a:p>
        </p:txBody>
      </p:sp>
      <p:sp>
        <p:nvSpPr>
          <p:cNvPr id="30724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C8286F2A-999F-4BFF-AADF-2B2969FDBB05}" type="datetime1">
              <a:rPr kumimoji="0" lang="zh-TW" altLang="en-US" smtClean="0"/>
              <a:pPr/>
              <a:t>2017/1/14</a:t>
            </a:fld>
            <a:endParaRPr kumimoji="0" lang="en-US" altLang="zh-TW" smtClean="0"/>
          </a:p>
        </p:txBody>
      </p:sp>
      <p:sp>
        <p:nvSpPr>
          <p:cNvPr id="30725" name="Text Box 2"/>
          <p:cNvSpPr txBox="1">
            <a:spLocks noChangeArrowheads="1"/>
          </p:cNvSpPr>
          <p:nvPr/>
        </p:nvSpPr>
        <p:spPr bwMode="auto">
          <a:xfrm>
            <a:off x="3348038" y="211138"/>
            <a:ext cx="146706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算術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運算子</a:t>
            </a:r>
          </a:p>
        </p:txBody>
      </p:sp>
      <p:pic>
        <p:nvPicPr>
          <p:cNvPr id="3072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0" y="719138"/>
            <a:ext cx="6513513" cy="5351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9449125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5124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DEE63E1D-BA77-4257-A4C0-D7E6F86EF145}" type="slidenum">
              <a:rPr kumimoji="0" lang="zh-TW" altLang="en-US" smtClean="0"/>
              <a:pPr/>
              <a:t>44</a:t>
            </a:fld>
            <a:endParaRPr kumimoji="0" lang="en-US" altLang="zh-TW" smtClean="0"/>
          </a:p>
        </p:txBody>
      </p:sp>
      <p:sp>
        <p:nvSpPr>
          <p:cNvPr id="5125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DB0E3DA3-EEBE-4F80-A910-AB08B32D8BA0}" type="datetime1">
              <a:rPr kumimoji="0" lang="zh-TW" altLang="en-US" smtClean="0"/>
              <a:pPr/>
              <a:t>2017/1/14</a:t>
            </a:fld>
            <a:endParaRPr kumimoji="0" lang="en-US" altLang="zh-TW" smtClean="0"/>
          </a:p>
        </p:txBody>
      </p:sp>
      <p:sp>
        <p:nvSpPr>
          <p:cNvPr id="5126" name="Text Box 2"/>
          <p:cNvSpPr txBox="1">
            <a:spLocks noChangeArrowheads="1"/>
          </p:cNvSpPr>
          <p:nvPr/>
        </p:nvSpPr>
        <p:spPr bwMode="auto">
          <a:xfrm>
            <a:off x="3348038" y="211138"/>
            <a:ext cx="146706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關係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運算子</a:t>
            </a:r>
          </a:p>
        </p:txBody>
      </p:sp>
      <p:graphicFrame>
        <p:nvGraphicFramePr>
          <p:cNvPr id="5122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3786628"/>
              </p:ext>
            </p:extLst>
          </p:nvPr>
        </p:nvGraphicFramePr>
        <p:xfrm>
          <a:off x="1074738" y="1074738"/>
          <a:ext cx="6457950" cy="320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71" name="Document" r:id="rId3" imgW="5483539" imgH="2702530" progId="Word.Document.8">
                  <p:embed/>
                </p:oleObj>
              </mc:Choice>
              <mc:Fallback>
                <p:oleObj name="Document" r:id="rId3" imgW="5483539" imgH="2702530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4738" y="1074738"/>
                        <a:ext cx="6457950" cy="3206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3102869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31747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97522210-A9A8-420B-8186-071F280A276A}" type="slidenum">
              <a:rPr kumimoji="0" lang="zh-TW" altLang="en-US" smtClean="0"/>
              <a:pPr/>
              <a:t>45</a:t>
            </a:fld>
            <a:endParaRPr kumimoji="0" lang="en-US" altLang="zh-TW" smtClean="0"/>
          </a:p>
        </p:txBody>
      </p:sp>
      <p:sp>
        <p:nvSpPr>
          <p:cNvPr id="31748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20A70A70-7FA2-43F2-829B-A48F3B841EE2}" type="datetime1">
              <a:rPr kumimoji="0" lang="zh-TW" altLang="en-US" smtClean="0"/>
              <a:pPr/>
              <a:t>2017/1/14</a:t>
            </a:fld>
            <a:endParaRPr kumimoji="0" lang="en-US" altLang="zh-TW" smtClean="0"/>
          </a:p>
        </p:txBody>
      </p:sp>
      <p:sp>
        <p:nvSpPr>
          <p:cNvPr id="31749" name="Text Box 2"/>
          <p:cNvSpPr txBox="1">
            <a:spLocks noChangeArrowheads="1"/>
          </p:cNvSpPr>
          <p:nvPr/>
        </p:nvSpPr>
        <p:spPr bwMode="auto">
          <a:xfrm>
            <a:off x="3348038" y="211138"/>
            <a:ext cx="146706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關係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運算子</a:t>
            </a:r>
          </a:p>
        </p:txBody>
      </p:sp>
      <p:pic>
        <p:nvPicPr>
          <p:cNvPr id="3175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0" y="719138"/>
            <a:ext cx="6513513" cy="4608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6643478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6148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BB844116-6DED-45BD-AD3D-02D2E7102BF0}" type="slidenum">
              <a:rPr kumimoji="0" lang="zh-TW" altLang="en-US" smtClean="0"/>
              <a:pPr/>
              <a:t>46</a:t>
            </a:fld>
            <a:endParaRPr kumimoji="0" lang="en-US" altLang="zh-TW" smtClean="0"/>
          </a:p>
        </p:txBody>
      </p:sp>
      <p:sp>
        <p:nvSpPr>
          <p:cNvPr id="6149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461C2979-1B46-4133-B2DC-9D848912A000}" type="datetime1">
              <a:rPr kumimoji="0" lang="zh-TW" altLang="en-US" smtClean="0"/>
              <a:pPr/>
              <a:t>2017/1/14</a:t>
            </a:fld>
            <a:endParaRPr kumimoji="0" lang="en-US" altLang="zh-TW" smtClean="0"/>
          </a:p>
        </p:txBody>
      </p:sp>
      <p:sp>
        <p:nvSpPr>
          <p:cNvPr id="6150" name="Text Box 2"/>
          <p:cNvSpPr txBox="1">
            <a:spLocks noChangeArrowheads="1"/>
          </p:cNvSpPr>
          <p:nvPr/>
        </p:nvSpPr>
        <p:spPr bwMode="auto">
          <a:xfrm>
            <a:off x="3348038" y="211138"/>
            <a:ext cx="146706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邏輯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運算子</a:t>
            </a:r>
          </a:p>
        </p:txBody>
      </p:sp>
      <p:graphicFrame>
        <p:nvGraphicFramePr>
          <p:cNvPr id="6146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15294602"/>
              </p:ext>
            </p:extLst>
          </p:nvPr>
        </p:nvGraphicFramePr>
        <p:xfrm>
          <a:off x="1079500" y="719138"/>
          <a:ext cx="6535738" cy="2130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95" name="Document" r:id="rId3" imgW="5483539" imgH="1911967" progId="Word.Document.8">
                  <p:embed/>
                </p:oleObj>
              </mc:Choice>
              <mc:Fallback>
                <p:oleObj name="Document" r:id="rId3" imgW="5483539" imgH="1911967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9500" y="719138"/>
                        <a:ext cx="6535738" cy="2130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8398144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7172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CF6C4772-B660-46D9-8817-1BA32359867C}" type="slidenum">
              <a:rPr kumimoji="0" lang="zh-TW" altLang="en-US" smtClean="0"/>
              <a:pPr/>
              <a:t>47</a:t>
            </a:fld>
            <a:endParaRPr kumimoji="0" lang="en-US" altLang="zh-TW" smtClean="0"/>
          </a:p>
        </p:txBody>
      </p:sp>
      <p:sp>
        <p:nvSpPr>
          <p:cNvPr id="7173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98A08789-CAA0-4B8A-AF46-001DE23E5132}" type="datetime1">
              <a:rPr kumimoji="0" lang="zh-TW" altLang="en-US" smtClean="0"/>
              <a:pPr/>
              <a:t>2017/1/14</a:t>
            </a:fld>
            <a:endParaRPr kumimoji="0" lang="en-US" altLang="zh-TW" smtClean="0"/>
          </a:p>
        </p:txBody>
      </p:sp>
      <p:sp>
        <p:nvSpPr>
          <p:cNvPr id="7174" name="Text Box 2"/>
          <p:cNvSpPr txBox="1">
            <a:spLocks noChangeArrowheads="1"/>
          </p:cNvSpPr>
          <p:nvPr/>
        </p:nvSpPr>
        <p:spPr bwMode="auto">
          <a:xfrm>
            <a:off x="3348038" y="211138"/>
            <a:ext cx="146706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邏輯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運算子</a:t>
            </a:r>
          </a:p>
        </p:txBody>
      </p:sp>
      <p:graphicFrame>
        <p:nvGraphicFramePr>
          <p:cNvPr id="7170" name="Object 4"/>
          <p:cNvGraphicFramePr>
            <a:graphicFrameLocks noChangeAspect="1"/>
          </p:cNvGraphicFramePr>
          <p:nvPr/>
        </p:nvGraphicFramePr>
        <p:xfrm>
          <a:off x="1079500" y="719138"/>
          <a:ext cx="6481763" cy="2982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19" name="文件" r:id="rId3" imgW="5400534" imgH="2486448" progId="Word.Document.8">
                  <p:embed/>
                </p:oleObj>
              </mc:Choice>
              <mc:Fallback>
                <p:oleObj name="文件" r:id="rId3" imgW="5400534" imgH="2486448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9500" y="719138"/>
                        <a:ext cx="6481763" cy="2982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0374033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8196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3B789160-17A8-429D-94AE-C2784BA3F258}" type="slidenum">
              <a:rPr kumimoji="0" lang="zh-TW" altLang="en-US" smtClean="0"/>
              <a:pPr/>
              <a:t>48</a:t>
            </a:fld>
            <a:endParaRPr kumimoji="0" lang="en-US" altLang="zh-TW" smtClean="0"/>
          </a:p>
        </p:txBody>
      </p:sp>
      <p:sp>
        <p:nvSpPr>
          <p:cNvPr id="8197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3F19EF39-3755-47B9-B2B8-437F8D1BB637}" type="datetime1">
              <a:rPr kumimoji="0" lang="zh-TW" altLang="en-US" smtClean="0"/>
              <a:pPr/>
              <a:t>2017/1/14</a:t>
            </a:fld>
            <a:endParaRPr kumimoji="0" lang="en-US" altLang="zh-TW" smtClean="0"/>
          </a:p>
        </p:txBody>
      </p:sp>
      <p:sp>
        <p:nvSpPr>
          <p:cNvPr id="8198" name="Text Box 2"/>
          <p:cNvSpPr txBox="1">
            <a:spLocks noChangeArrowheads="1"/>
          </p:cNvSpPr>
          <p:nvPr/>
        </p:nvSpPr>
        <p:spPr bwMode="auto">
          <a:xfrm>
            <a:off x="3348038" y="211138"/>
            <a:ext cx="146706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位元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運算子</a:t>
            </a:r>
          </a:p>
        </p:txBody>
      </p:sp>
      <p:graphicFrame>
        <p:nvGraphicFramePr>
          <p:cNvPr id="8194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57231045"/>
              </p:ext>
            </p:extLst>
          </p:nvPr>
        </p:nvGraphicFramePr>
        <p:xfrm>
          <a:off x="1079500" y="719138"/>
          <a:ext cx="6535738" cy="307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43" name="Document" r:id="rId3" imgW="5483539" imgH="2702530" progId="Word.Document.8">
                  <p:embed/>
                </p:oleObj>
              </mc:Choice>
              <mc:Fallback>
                <p:oleObj name="Document" r:id="rId3" imgW="5483539" imgH="2702530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9500" y="719138"/>
                        <a:ext cx="6535738" cy="3079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0641922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9220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6E7DDF50-5869-47E7-B4FB-22D74AAEC682}" type="slidenum">
              <a:rPr kumimoji="0" lang="zh-TW" altLang="en-US" smtClean="0"/>
              <a:pPr/>
              <a:t>49</a:t>
            </a:fld>
            <a:endParaRPr kumimoji="0" lang="en-US" altLang="zh-TW" smtClean="0"/>
          </a:p>
        </p:txBody>
      </p:sp>
      <p:sp>
        <p:nvSpPr>
          <p:cNvPr id="9221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C5FFE2B7-8A07-41C1-882C-3B4F017D3B85}" type="datetime1">
              <a:rPr kumimoji="0" lang="zh-TW" altLang="en-US" smtClean="0"/>
              <a:pPr/>
              <a:t>2017/1/14</a:t>
            </a:fld>
            <a:endParaRPr kumimoji="0" lang="en-US" altLang="zh-TW" smtClean="0"/>
          </a:p>
        </p:txBody>
      </p:sp>
      <p:sp>
        <p:nvSpPr>
          <p:cNvPr id="9222" name="Text Box 2"/>
          <p:cNvSpPr txBox="1">
            <a:spLocks noChangeArrowheads="1"/>
          </p:cNvSpPr>
          <p:nvPr/>
        </p:nvSpPr>
        <p:spPr bwMode="auto">
          <a:xfrm>
            <a:off x="3348038" y="211138"/>
            <a:ext cx="146706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位元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運算子</a:t>
            </a:r>
          </a:p>
        </p:txBody>
      </p:sp>
      <p:graphicFrame>
        <p:nvGraphicFramePr>
          <p:cNvPr id="9218" name="Object 4"/>
          <p:cNvGraphicFramePr>
            <a:graphicFrameLocks noChangeAspect="1"/>
          </p:cNvGraphicFramePr>
          <p:nvPr/>
        </p:nvGraphicFramePr>
        <p:xfrm>
          <a:off x="1079500" y="719138"/>
          <a:ext cx="6513513" cy="5846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67" name="文件" r:id="rId3" imgW="5428975" imgH="4873870" progId="Word.Document.8">
                  <p:embed/>
                </p:oleObj>
              </mc:Choice>
              <mc:Fallback>
                <p:oleObj name="文件" r:id="rId3" imgW="5428975" imgH="4873870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9500" y="719138"/>
                        <a:ext cx="6513513" cy="58467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7758402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4B891831-6DF9-44C7-9510-622148D65F8D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5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48131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3535E8B4-AC3A-4C35-9182-D11E4241CDF2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2017/1/14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4813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403350" y="2781300"/>
            <a:ext cx="6985000" cy="1371600"/>
          </a:xfrm>
        </p:spPr>
        <p:txBody>
          <a:bodyPr/>
          <a:lstStyle/>
          <a:p>
            <a:pPr marL="742950" indent="-742950" algn="ctr"/>
            <a:r>
              <a:rPr lang="en-US" altLang="zh-TW" dirty="0" smtClean="0"/>
              <a:t>Arduino</a:t>
            </a:r>
            <a:endParaRPr lang="zh-TW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264299470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10244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74B134F0-2015-434C-A2E7-C535ABCCA859}" type="slidenum">
              <a:rPr kumimoji="0" lang="zh-TW" altLang="en-US" smtClean="0"/>
              <a:pPr/>
              <a:t>50</a:t>
            </a:fld>
            <a:endParaRPr kumimoji="0" lang="en-US" altLang="zh-TW" smtClean="0"/>
          </a:p>
        </p:txBody>
      </p:sp>
      <p:sp>
        <p:nvSpPr>
          <p:cNvPr id="10245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DA0686F9-6D2C-4705-881A-F616A6E2E128}" type="datetime1">
              <a:rPr kumimoji="0" lang="zh-TW" altLang="en-US" smtClean="0"/>
              <a:pPr/>
              <a:t>2017/1/14</a:t>
            </a:fld>
            <a:endParaRPr kumimoji="0" lang="en-US" altLang="zh-TW" smtClean="0"/>
          </a:p>
        </p:txBody>
      </p:sp>
      <p:sp>
        <p:nvSpPr>
          <p:cNvPr id="10246" name="Text Box 2"/>
          <p:cNvSpPr txBox="1">
            <a:spLocks noChangeArrowheads="1"/>
          </p:cNvSpPr>
          <p:nvPr/>
        </p:nvSpPr>
        <p:spPr bwMode="auto">
          <a:xfrm>
            <a:off x="3348038" y="211138"/>
            <a:ext cx="146706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複合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運算子</a:t>
            </a:r>
          </a:p>
        </p:txBody>
      </p:sp>
      <p:graphicFrame>
        <p:nvGraphicFramePr>
          <p:cNvPr id="10242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44332085"/>
              </p:ext>
            </p:extLst>
          </p:nvPr>
        </p:nvGraphicFramePr>
        <p:xfrm>
          <a:off x="1079500" y="719138"/>
          <a:ext cx="6535738" cy="3711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91" name="Document" r:id="rId3" imgW="5483539" imgH="3229572" progId="Word.Document.8">
                  <p:embed/>
                </p:oleObj>
              </mc:Choice>
              <mc:Fallback>
                <p:oleObj name="Document" r:id="rId3" imgW="5483539" imgH="3229572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9500" y="719138"/>
                        <a:ext cx="6535738" cy="3711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3795359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32771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B6195CBB-427C-4C5F-BC31-DCD829F2B148}" type="slidenum">
              <a:rPr kumimoji="0" lang="zh-TW" altLang="en-US" smtClean="0"/>
              <a:pPr/>
              <a:t>51</a:t>
            </a:fld>
            <a:endParaRPr kumimoji="0" lang="en-US" altLang="zh-TW" smtClean="0"/>
          </a:p>
        </p:txBody>
      </p:sp>
      <p:sp>
        <p:nvSpPr>
          <p:cNvPr id="32772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EB4C1EB8-8A99-4884-B3C2-07E2928321F1}" type="datetime1">
              <a:rPr kumimoji="0" lang="zh-TW" altLang="en-US" smtClean="0"/>
              <a:pPr/>
              <a:t>2017/1/14</a:t>
            </a:fld>
            <a:endParaRPr kumimoji="0" lang="en-US" altLang="zh-TW" smtClean="0"/>
          </a:p>
        </p:txBody>
      </p:sp>
      <p:sp>
        <p:nvSpPr>
          <p:cNvPr id="32773" name="Text Box 2"/>
          <p:cNvSpPr txBox="1">
            <a:spLocks noChangeArrowheads="1"/>
          </p:cNvSpPr>
          <p:nvPr/>
        </p:nvSpPr>
        <p:spPr bwMode="auto">
          <a:xfrm>
            <a:off x="3348038" y="211138"/>
            <a:ext cx="146706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複合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運算子</a:t>
            </a:r>
          </a:p>
        </p:txBody>
      </p:sp>
      <p:pic>
        <p:nvPicPr>
          <p:cNvPr id="3277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0" y="719138"/>
            <a:ext cx="6513513" cy="5846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2752681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11268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3406FAD9-3AAE-41E9-8D33-F76F96F3BD92}" type="slidenum">
              <a:rPr kumimoji="0" lang="zh-TW" altLang="en-US" smtClean="0"/>
              <a:pPr/>
              <a:t>52</a:t>
            </a:fld>
            <a:endParaRPr kumimoji="0" lang="en-US" altLang="zh-TW" smtClean="0"/>
          </a:p>
        </p:txBody>
      </p:sp>
      <p:sp>
        <p:nvSpPr>
          <p:cNvPr id="11269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D835F7FB-0E68-4D8E-9617-2B325E2577F2}" type="datetime1">
              <a:rPr kumimoji="0" lang="zh-TW" altLang="en-US" smtClean="0"/>
              <a:pPr/>
              <a:t>2017/1/14</a:t>
            </a:fld>
            <a:endParaRPr kumimoji="0" lang="en-US" altLang="zh-TW" smtClean="0"/>
          </a:p>
        </p:txBody>
      </p:sp>
      <p:sp>
        <p:nvSpPr>
          <p:cNvPr id="11270" name="Text Box 2"/>
          <p:cNvSpPr txBox="1">
            <a:spLocks noChangeArrowheads="1"/>
          </p:cNvSpPr>
          <p:nvPr/>
        </p:nvSpPr>
        <p:spPr bwMode="auto">
          <a:xfrm>
            <a:off x="2987675" y="211138"/>
            <a:ext cx="223651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運算子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的優先順序</a:t>
            </a:r>
          </a:p>
        </p:txBody>
      </p:sp>
      <p:graphicFrame>
        <p:nvGraphicFramePr>
          <p:cNvPr id="1126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36088220"/>
              </p:ext>
            </p:extLst>
          </p:nvPr>
        </p:nvGraphicFramePr>
        <p:xfrm>
          <a:off x="1079500" y="719138"/>
          <a:ext cx="6535738" cy="5610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15" name="Document" r:id="rId3" imgW="5483539" imgH="4810698" progId="Word.Document.8">
                  <p:embed/>
                </p:oleObj>
              </mc:Choice>
              <mc:Fallback>
                <p:oleObj name="Document" r:id="rId3" imgW="5483539" imgH="4810698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9500" y="719138"/>
                        <a:ext cx="6535738" cy="5610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0276553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33795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8045BB95-CEB5-4672-883E-029DFBE30614}" type="slidenum">
              <a:rPr kumimoji="0" lang="zh-TW" altLang="en-US" smtClean="0"/>
              <a:pPr/>
              <a:t>53</a:t>
            </a:fld>
            <a:endParaRPr kumimoji="0" lang="en-US" altLang="zh-TW" smtClean="0"/>
          </a:p>
        </p:txBody>
      </p:sp>
      <p:sp>
        <p:nvSpPr>
          <p:cNvPr id="33796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0F0EAE8A-6090-4EC8-9614-806CDA8B7122}" type="datetime1">
              <a:rPr kumimoji="0" lang="zh-TW" altLang="en-US" smtClean="0"/>
              <a:pPr/>
              <a:t>2017/1/14</a:t>
            </a:fld>
            <a:endParaRPr kumimoji="0" lang="en-US" altLang="zh-TW" smtClean="0"/>
          </a:p>
        </p:txBody>
      </p:sp>
      <p:sp>
        <p:nvSpPr>
          <p:cNvPr id="33797" name="Text Box 2"/>
          <p:cNvSpPr txBox="1">
            <a:spLocks noChangeArrowheads="1"/>
          </p:cNvSpPr>
          <p:nvPr/>
        </p:nvSpPr>
        <p:spPr bwMode="auto">
          <a:xfrm>
            <a:off x="2855913" y="211138"/>
            <a:ext cx="281359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Arduino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程式流程控制</a:t>
            </a:r>
          </a:p>
        </p:txBody>
      </p:sp>
      <p:pic>
        <p:nvPicPr>
          <p:cNvPr id="3379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0" y="1079500"/>
            <a:ext cx="6481763" cy="3773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9" name="Rectangle 5"/>
          <p:cNvSpPr>
            <a:spLocks noChangeArrowheads="1"/>
          </p:cNvSpPr>
          <p:nvPr/>
        </p:nvSpPr>
        <p:spPr bwMode="auto">
          <a:xfrm>
            <a:off x="623888" y="745963"/>
            <a:ext cx="3210031" cy="792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50708" tIns="76176" bIns="38088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dirty="0" smtClean="0"/>
              <a:t>迴</a:t>
            </a:r>
            <a:r>
              <a:rPr lang="zh-TW" altLang="en-US" dirty="0"/>
              <a:t>圈控制指令</a:t>
            </a:r>
            <a:r>
              <a:rPr lang="en-US" altLang="zh-TW" dirty="0">
                <a:latin typeface="Arial" charset="0"/>
              </a:rPr>
              <a:t>—</a:t>
            </a:r>
            <a:r>
              <a:rPr lang="en-US" altLang="zh-TW" dirty="0"/>
              <a:t>for</a:t>
            </a:r>
            <a:r>
              <a:rPr lang="zh-TW" altLang="en-US" dirty="0"/>
              <a:t>迴圈</a:t>
            </a:r>
          </a:p>
          <a:p>
            <a:endParaRPr lang="zh-TW" altLang="en-US" sz="2400" dirty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294932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34819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EA590025-068B-4EEC-9756-2C1B70C171BB}" type="slidenum">
              <a:rPr kumimoji="0" lang="zh-TW" altLang="en-US" smtClean="0"/>
              <a:pPr/>
              <a:t>54</a:t>
            </a:fld>
            <a:endParaRPr kumimoji="0" lang="en-US" altLang="zh-TW" smtClean="0"/>
          </a:p>
        </p:txBody>
      </p:sp>
      <p:sp>
        <p:nvSpPr>
          <p:cNvPr id="34820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196810D9-6D95-4DC6-B511-8593E696D118}" type="datetime1">
              <a:rPr kumimoji="0" lang="zh-TW" altLang="en-US" smtClean="0"/>
              <a:pPr/>
              <a:t>2017/1/14</a:t>
            </a:fld>
            <a:endParaRPr kumimoji="0" lang="en-US" altLang="zh-TW" smtClean="0"/>
          </a:p>
        </p:txBody>
      </p:sp>
      <p:sp>
        <p:nvSpPr>
          <p:cNvPr id="34821" name="Text Box 2"/>
          <p:cNvSpPr txBox="1">
            <a:spLocks noChangeArrowheads="1"/>
          </p:cNvSpPr>
          <p:nvPr/>
        </p:nvSpPr>
        <p:spPr bwMode="auto">
          <a:xfrm>
            <a:off x="2855913" y="211138"/>
            <a:ext cx="281359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Arduino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程式流程控制</a:t>
            </a:r>
          </a:p>
        </p:txBody>
      </p:sp>
      <p:sp>
        <p:nvSpPr>
          <p:cNvPr id="34822" name="Rectangle 4"/>
          <p:cNvSpPr>
            <a:spLocks noChangeArrowheads="1"/>
          </p:cNvSpPr>
          <p:nvPr/>
        </p:nvSpPr>
        <p:spPr bwMode="auto">
          <a:xfrm>
            <a:off x="623888" y="745963"/>
            <a:ext cx="3210031" cy="792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50708" tIns="76176" bIns="38088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dirty="0" smtClean="0"/>
              <a:t>迴</a:t>
            </a:r>
            <a:r>
              <a:rPr lang="zh-TW" altLang="en-US" dirty="0"/>
              <a:t>圈控制指令</a:t>
            </a:r>
            <a:r>
              <a:rPr lang="en-US" altLang="zh-TW" dirty="0">
                <a:latin typeface="Arial" charset="0"/>
              </a:rPr>
              <a:t>—</a:t>
            </a:r>
            <a:r>
              <a:rPr lang="en-US" altLang="zh-TW" dirty="0"/>
              <a:t>for</a:t>
            </a:r>
            <a:r>
              <a:rPr lang="zh-TW" altLang="en-US" dirty="0"/>
              <a:t>迴圈</a:t>
            </a:r>
          </a:p>
          <a:p>
            <a:endParaRPr lang="zh-TW" altLang="en-US" sz="2400" dirty="0">
              <a:latin typeface="Times New Roman" pitchFamily="18" charset="0"/>
            </a:endParaRPr>
          </a:p>
        </p:txBody>
      </p:sp>
      <p:pic>
        <p:nvPicPr>
          <p:cNvPr id="3482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0" y="1079500"/>
            <a:ext cx="6513513" cy="3867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3153106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35843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B9B969EF-E975-4BE5-B3D8-586028FC03B3}" type="slidenum">
              <a:rPr kumimoji="0" lang="zh-TW" altLang="en-US" smtClean="0"/>
              <a:pPr/>
              <a:t>55</a:t>
            </a:fld>
            <a:endParaRPr kumimoji="0" lang="en-US" altLang="zh-TW" smtClean="0"/>
          </a:p>
        </p:txBody>
      </p:sp>
      <p:sp>
        <p:nvSpPr>
          <p:cNvPr id="35844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8CF21388-CCB7-4191-9B07-A8C7D50129C0}" type="datetime1">
              <a:rPr kumimoji="0" lang="zh-TW" altLang="en-US" smtClean="0"/>
              <a:pPr/>
              <a:t>2017/1/14</a:t>
            </a:fld>
            <a:endParaRPr kumimoji="0" lang="en-US" altLang="zh-TW" smtClean="0"/>
          </a:p>
        </p:txBody>
      </p:sp>
      <p:sp>
        <p:nvSpPr>
          <p:cNvPr id="35845" name="Text Box 2"/>
          <p:cNvSpPr txBox="1">
            <a:spLocks noChangeArrowheads="1"/>
          </p:cNvSpPr>
          <p:nvPr/>
        </p:nvSpPr>
        <p:spPr bwMode="auto">
          <a:xfrm>
            <a:off x="2855913" y="211138"/>
            <a:ext cx="281359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Arduino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程式流程控制</a:t>
            </a:r>
          </a:p>
        </p:txBody>
      </p:sp>
      <p:sp>
        <p:nvSpPr>
          <p:cNvPr id="35846" name="Rectangle 3"/>
          <p:cNvSpPr>
            <a:spLocks noChangeArrowheads="1"/>
          </p:cNvSpPr>
          <p:nvPr/>
        </p:nvSpPr>
        <p:spPr bwMode="auto">
          <a:xfrm>
            <a:off x="623888" y="745963"/>
            <a:ext cx="3521013" cy="792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50708" tIns="76176" bIns="38088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dirty="0" smtClean="0"/>
              <a:t>迴</a:t>
            </a:r>
            <a:r>
              <a:rPr lang="zh-TW" altLang="en-US" dirty="0"/>
              <a:t>圈控制指令</a:t>
            </a:r>
            <a:r>
              <a:rPr lang="en-US" altLang="zh-TW" dirty="0">
                <a:latin typeface="Arial" charset="0"/>
              </a:rPr>
              <a:t>—</a:t>
            </a:r>
            <a:r>
              <a:rPr lang="en-US" altLang="zh-TW" dirty="0"/>
              <a:t>while</a:t>
            </a:r>
            <a:r>
              <a:rPr lang="zh-TW" altLang="en-US" dirty="0"/>
              <a:t>迴圈</a:t>
            </a:r>
          </a:p>
          <a:p>
            <a:endParaRPr lang="zh-TW" altLang="en-US" sz="2400" dirty="0">
              <a:latin typeface="Times New Roman" pitchFamily="18" charset="0"/>
            </a:endParaRPr>
          </a:p>
        </p:txBody>
      </p:sp>
      <p:pic>
        <p:nvPicPr>
          <p:cNvPr id="35847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0" y="1079500"/>
            <a:ext cx="6481763" cy="2922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4126147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36867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45BA90C6-8E70-4F34-B002-7592A9AFCA75}" type="slidenum">
              <a:rPr kumimoji="0" lang="zh-TW" altLang="en-US" smtClean="0"/>
              <a:pPr/>
              <a:t>56</a:t>
            </a:fld>
            <a:endParaRPr kumimoji="0" lang="en-US" altLang="zh-TW" smtClean="0"/>
          </a:p>
        </p:txBody>
      </p:sp>
      <p:sp>
        <p:nvSpPr>
          <p:cNvPr id="36868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48A30100-6368-4901-98EA-CD27EAA90225}" type="datetime1">
              <a:rPr kumimoji="0" lang="zh-TW" altLang="en-US" smtClean="0"/>
              <a:pPr/>
              <a:t>2017/1/14</a:t>
            </a:fld>
            <a:endParaRPr kumimoji="0" lang="en-US" altLang="zh-TW" smtClean="0"/>
          </a:p>
        </p:txBody>
      </p:sp>
      <p:sp>
        <p:nvSpPr>
          <p:cNvPr id="36869" name="Text Box 2"/>
          <p:cNvSpPr txBox="1">
            <a:spLocks noChangeArrowheads="1"/>
          </p:cNvSpPr>
          <p:nvPr/>
        </p:nvSpPr>
        <p:spPr bwMode="auto">
          <a:xfrm>
            <a:off x="2855913" y="211138"/>
            <a:ext cx="281359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Arduino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程式流程控制</a:t>
            </a:r>
          </a:p>
        </p:txBody>
      </p:sp>
      <p:sp>
        <p:nvSpPr>
          <p:cNvPr id="36870" name="Rectangle 3"/>
          <p:cNvSpPr>
            <a:spLocks noChangeArrowheads="1"/>
          </p:cNvSpPr>
          <p:nvPr/>
        </p:nvSpPr>
        <p:spPr bwMode="auto">
          <a:xfrm>
            <a:off x="623888" y="745963"/>
            <a:ext cx="3521013" cy="792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50708" tIns="76176" bIns="38088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dirty="0" smtClean="0"/>
              <a:t>迴</a:t>
            </a:r>
            <a:r>
              <a:rPr lang="zh-TW" altLang="en-US" dirty="0"/>
              <a:t>圈控制指令</a:t>
            </a:r>
            <a:r>
              <a:rPr lang="en-US" altLang="zh-TW" dirty="0">
                <a:latin typeface="Arial" charset="0"/>
              </a:rPr>
              <a:t>—</a:t>
            </a:r>
            <a:r>
              <a:rPr lang="en-US" altLang="zh-TW" dirty="0"/>
              <a:t>while</a:t>
            </a:r>
            <a:r>
              <a:rPr lang="zh-TW" altLang="en-US" dirty="0"/>
              <a:t>迴圈</a:t>
            </a:r>
          </a:p>
          <a:p>
            <a:endParaRPr lang="zh-TW" altLang="en-US" sz="2400" dirty="0">
              <a:latin typeface="Times New Roman" pitchFamily="18" charset="0"/>
            </a:endParaRPr>
          </a:p>
        </p:txBody>
      </p:sp>
      <p:pic>
        <p:nvPicPr>
          <p:cNvPr id="36871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0" y="1079500"/>
            <a:ext cx="6513513" cy="4608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7943631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37891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FED9803F-6EC0-4CBA-85F0-9C70BD91C283}" type="slidenum">
              <a:rPr kumimoji="0" lang="zh-TW" altLang="en-US" smtClean="0"/>
              <a:pPr/>
              <a:t>57</a:t>
            </a:fld>
            <a:endParaRPr kumimoji="0" lang="en-US" altLang="zh-TW" smtClean="0"/>
          </a:p>
        </p:txBody>
      </p:sp>
      <p:sp>
        <p:nvSpPr>
          <p:cNvPr id="37892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A775976E-6480-40DE-AF04-4AC7E10E994F}" type="datetime1">
              <a:rPr kumimoji="0" lang="zh-TW" altLang="en-US" smtClean="0"/>
              <a:pPr/>
              <a:t>2017/1/14</a:t>
            </a:fld>
            <a:endParaRPr kumimoji="0" lang="en-US" altLang="zh-TW" smtClean="0"/>
          </a:p>
        </p:txBody>
      </p:sp>
      <p:sp>
        <p:nvSpPr>
          <p:cNvPr id="37893" name="Text Box 2"/>
          <p:cNvSpPr txBox="1">
            <a:spLocks noChangeArrowheads="1"/>
          </p:cNvSpPr>
          <p:nvPr/>
        </p:nvSpPr>
        <p:spPr bwMode="auto">
          <a:xfrm>
            <a:off x="2855913" y="211138"/>
            <a:ext cx="281359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Arduino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程式流程控制</a:t>
            </a:r>
          </a:p>
        </p:txBody>
      </p:sp>
      <p:sp>
        <p:nvSpPr>
          <p:cNvPr id="37894" name="Rectangle 3"/>
          <p:cNvSpPr>
            <a:spLocks noChangeArrowheads="1"/>
          </p:cNvSpPr>
          <p:nvPr/>
        </p:nvSpPr>
        <p:spPr bwMode="auto">
          <a:xfrm>
            <a:off x="623888" y="745963"/>
            <a:ext cx="3951323" cy="792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50708" tIns="76176" bIns="38088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dirty="0" smtClean="0"/>
              <a:t>迴</a:t>
            </a:r>
            <a:r>
              <a:rPr lang="zh-TW" altLang="en-US" dirty="0"/>
              <a:t>圈控制指令</a:t>
            </a:r>
            <a:r>
              <a:rPr lang="en-US" altLang="zh-TW" dirty="0">
                <a:latin typeface="Arial" charset="0"/>
              </a:rPr>
              <a:t>—</a:t>
            </a:r>
            <a:r>
              <a:rPr lang="en-US" altLang="zh-TW" dirty="0"/>
              <a:t>do-while</a:t>
            </a:r>
            <a:r>
              <a:rPr lang="zh-TW" altLang="en-US" dirty="0"/>
              <a:t>迴圈</a:t>
            </a:r>
          </a:p>
          <a:p>
            <a:endParaRPr lang="zh-TW" altLang="en-US" sz="2400" dirty="0">
              <a:latin typeface="Times New Roman" pitchFamily="18" charset="0"/>
            </a:endParaRPr>
          </a:p>
        </p:txBody>
      </p:sp>
      <p:pic>
        <p:nvPicPr>
          <p:cNvPr id="3789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0" y="1079500"/>
            <a:ext cx="6481763" cy="2922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5822485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38915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55476CC9-0A6D-4BD5-8A35-CABEA703DC57}" type="slidenum">
              <a:rPr kumimoji="0" lang="zh-TW" altLang="en-US" smtClean="0"/>
              <a:pPr/>
              <a:t>58</a:t>
            </a:fld>
            <a:endParaRPr kumimoji="0" lang="en-US" altLang="zh-TW" smtClean="0"/>
          </a:p>
        </p:txBody>
      </p:sp>
      <p:sp>
        <p:nvSpPr>
          <p:cNvPr id="38916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8A5780F1-7EE3-4169-A009-248671158079}" type="datetime1">
              <a:rPr kumimoji="0" lang="zh-TW" altLang="en-US" smtClean="0"/>
              <a:pPr/>
              <a:t>2017/1/14</a:t>
            </a:fld>
            <a:endParaRPr kumimoji="0" lang="en-US" altLang="zh-TW" smtClean="0"/>
          </a:p>
        </p:txBody>
      </p:sp>
      <p:sp>
        <p:nvSpPr>
          <p:cNvPr id="38917" name="Text Box 2"/>
          <p:cNvSpPr txBox="1">
            <a:spLocks noChangeArrowheads="1"/>
          </p:cNvSpPr>
          <p:nvPr/>
        </p:nvSpPr>
        <p:spPr bwMode="auto">
          <a:xfrm>
            <a:off x="2855913" y="211138"/>
            <a:ext cx="281359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Arduino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程式流程控制</a:t>
            </a:r>
          </a:p>
        </p:txBody>
      </p:sp>
      <p:sp>
        <p:nvSpPr>
          <p:cNvPr id="38918" name="Rectangle 3"/>
          <p:cNvSpPr>
            <a:spLocks noChangeArrowheads="1"/>
          </p:cNvSpPr>
          <p:nvPr/>
        </p:nvSpPr>
        <p:spPr bwMode="auto">
          <a:xfrm>
            <a:off x="623888" y="745963"/>
            <a:ext cx="3951323" cy="792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50708" tIns="76176" bIns="38088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dirty="0" smtClean="0"/>
              <a:t>迴</a:t>
            </a:r>
            <a:r>
              <a:rPr lang="zh-TW" altLang="en-US" dirty="0"/>
              <a:t>圈控制指令</a:t>
            </a:r>
            <a:r>
              <a:rPr lang="en-US" altLang="zh-TW" dirty="0">
                <a:latin typeface="Arial" charset="0"/>
              </a:rPr>
              <a:t>—</a:t>
            </a:r>
            <a:r>
              <a:rPr lang="en-US" altLang="zh-TW" dirty="0"/>
              <a:t>do-while</a:t>
            </a:r>
            <a:r>
              <a:rPr lang="zh-TW" altLang="en-US" dirty="0"/>
              <a:t>迴圈</a:t>
            </a:r>
          </a:p>
          <a:p>
            <a:endParaRPr lang="zh-TW" altLang="en-US" sz="2400" dirty="0">
              <a:latin typeface="Times New Roman" pitchFamily="18" charset="0"/>
            </a:endParaRPr>
          </a:p>
        </p:txBody>
      </p:sp>
      <p:pic>
        <p:nvPicPr>
          <p:cNvPr id="3891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0" y="1079500"/>
            <a:ext cx="6513513" cy="4608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2754677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39939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310D0315-EC70-412F-A9A0-07CD6550ED35}" type="slidenum">
              <a:rPr kumimoji="0" lang="zh-TW" altLang="en-US" smtClean="0"/>
              <a:pPr/>
              <a:t>59</a:t>
            </a:fld>
            <a:endParaRPr kumimoji="0" lang="en-US" altLang="zh-TW" smtClean="0"/>
          </a:p>
        </p:txBody>
      </p:sp>
      <p:sp>
        <p:nvSpPr>
          <p:cNvPr id="39940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A42DE468-CFE2-47BA-B70F-C564455C1937}" type="datetime1">
              <a:rPr kumimoji="0" lang="zh-TW" altLang="en-US" smtClean="0"/>
              <a:pPr/>
              <a:t>2017/1/14</a:t>
            </a:fld>
            <a:endParaRPr kumimoji="0" lang="en-US" altLang="zh-TW" smtClean="0"/>
          </a:p>
        </p:txBody>
      </p:sp>
      <p:sp>
        <p:nvSpPr>
          <p:cNvPr id="39941" name="Text Box 2"/>
          <p:cNvSpPr txBox="1">
            <a:spLocks noChangeArrowheads="1"/>
          </p:cNvSpPr>
          <p:nvPr/>
        </p:nvSpPr>
        <p:spPr bwMode="auto">
          <a:xfrm>
            <a:off x="2855913" y="211138"/>
            <a:ext cx="281359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Arduino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程式流程控制</a:t>
            </a:r>
          </a:p>
        </p:txBody>
      </p:sp>
      <p:sp>
        <p:nvSpPr>
          <p:cNvPr id="39942" name="Rectangle 3"/>
          <p:cNvSpPr>
            <a:spLocks noChangeArrowheads="1"/>
          </p:cNvSpPr>
          <p:nvPr/>
        </p:nvSpPr>
        <p:spPr bwMode="auto">
          <a:xfrm>
            <a:off x="623888" y="745963"/>
            <a:ext cx="3951323" cy="792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50708" tIns="76176" bIns="38088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dirty="0" smtClean="0"/>
              <a:t>迴</a:t>
            </a:r>
            <a:r>
              <a:rPr lang="zh-TW" altLang="en-US" dirty="0"/>
              <a:t>圈控制指令</a:t>
            </a:r>
            <a:r>
              <a:rPr lang="en-US" altLang="zh-TW" dirty="0">
                <a:latin typeface="Arial" charset="0"/>
              </a:rPr>
              <a:t>—</a:t>
            </a:r>
            <a:r>
              <a:rPr lang="en-US" altLang="zh-TW" dirty="0"/>
              <a:t>do-while</a:t>
            </a:r>
            <a:r>
              <a:rPr lang="zh-TW" altLang="en-US" dirty="0"/>
              <a:t>迴圈</a:t>
            </a:r>
          </a:p>
          <a:p>
            <a:endParaRPr lang="zh-TW" altLang="en-US" sz="2400" dirty="0">
              <a:latin typeface="Times New Roman" pitchFamily="18" charset="0"/>
            </a:endParaRPr>
          </a:p>
        </p:txBody>
      </p:sp>
      <p:pic>
        <p:nvPicPr>
          <p:cNvPr id="39943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0" y="1079500"/>
            <a:ext cx="6513513" cy="4608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3887547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4B891831-6DF9-44C7-9510-622148D65F8D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6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48131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3535E8B4-AC3A-4C35-9182-D11E4241CDF2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2017/1/14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12290" name="Picture 2" descr="D:\永忠研究\電子書\arduino 系列\Arduino基本教學\Fig\Arduino主版\ArduinoUno前面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620688"/>
            <a:ext cx="3216275" cy="2274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1" name="Picture 3" descr="D:\永忠研究\電子書\arduino 系列\Arduino基本教學\Fig\Arduino主版\ArduinoUno後面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5034" y="476672"/>
            <a:ext cx="3469374" cy="2442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D:\永忠研究\電子書\arduino 系列\Arduino基本教學\Fig\Arduino主版\ArduinoMega2560_R3_Front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3215" y="3520832"/>
            <a:ext cx="5743638" cy="2790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5817751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40963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2D3E7B37-B5CD-4CA2-8D94-48DEE2E5FE44}" type="slidenum">
              <a:rPr kumimoji="0" lang="zh-TW" altLang="en-US" smtClean="0"/>
              <a:pPr/>
              <a:t>60</a:t>
            </a:fld>
            <a:endParaRPr kumimoji="0" lang="en-US" altLang="zh-TW" smtClean="0"/>
          </a:p>
        </p:txBody>
      </p:sp>
      <p:sp>
        <p:nvSpPr>
          <p:cNvPr id="40964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44589678-9DC6-464B-A404-D562E620D1AA}" type="datetime1">
              <a:rPr kumimoji="0" lang="zh-TW" altLang="en-US" smtClean="0"/>
              <a:pPr/>
              <a:t>2017/1/14</a:t>
            </a:fld>
            <a:endParaRPr kumimoji="0" lang="en-US" altLang="zh-TW" smtClean="0"/>
          </a:p>
        </p:txBody>
      </p:sp>
      <p:sp>
        <p:nvSpPr>
          <p:cNvPr id="40965" name="Text Box 2"/>
          <p:cNvSpPr txBox="1">
            <a:spLocks noChangeArrowheads="1"/>
          </p:cNvSpPr>
          <p:nvPr/>
        </p:nvSpPr>
        <p:spPr bwMode="auto">
          <a:xfrm>
            <a:off x="2855913" y="211138"/>
            <a:ext cx="281359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Arduino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程式流程控制</a:t>
            </a:r>
          </a:p>
        </p:txBody>
      </p:sp>
      <p:sp>
        <p:nvSpPr>
          <p:cNvPr id="40966" name="Rectangle 3"/>
          <p:cNvSpPr>
            <a:spLocks noChangeArrowheads="1"/>
          </p:cNvSpPr>
          <p:nvPr/>
        </p:nvSpPr>
        <p:spPr bwMode="auto">
          <a:xfrm>
            <a:off x="623888" y="745963"/>
            <a:ext cx="3016067" cy="792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50708" tIns="76176" bIns="38088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dirty="0" smtClean="0"/>
              <a:t>條件</a:t>
            </a:r>
            <a:r>
              <a:rPr lang="zh-TW" altLang="en-US" dirty="0"/>
              <a:t>控制指令</a:t>
            </a:r>
            <a:r>
              <a:rPr lang="en-US" altLang="zh-TW" dirty="0">
                <a:latin typeface="Arial" charset="0"/>
              </a:rPr>
              <a:t>—</a:t>
            </a:r>
            <a:r>
              <a:rPr lang="en-US" altLang="zh-TW" dirty="0"/>
              <a:t>if</a:t>
            </a:r>
            <a:r>
              <a:rPr lang="zh-TW" altLang="en-US" dirty="0"/>
              <a:t>敘述</a:t>
            </a:r>
          </a:p>
          <a:p>
            <a:endParaRPr lang="zh-TW" altLang="en-US" sz="2400" dirty="0">
              <a:latin typeface="Times New Roman" pitchFamily="18" charset="0"/>
            </a:endParaRPr>
          </a:p>
        </p:txBody>
      </p:sp>
      <p:pic>
        <p:nvPicPr>
          <p:cNvPr id="4096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0" y="1079500"/>
            <a:ext cx="6481763" cy="322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236905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41987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191132D7-2518-47C5-BC05-24D38C4E6DD0}" type="slidenum">
              <a:rPr kumimoji="0" lang="zh-TW" altLang="en-US" smtClean="0"/>
              <a:pPr/>
              <a:t>61</a:t>
            </a:fld>
            <a:endParaRPr kumimoji="0" lang="en-US" altLang="zh-TW" smtClean="0"/>
          </a:p>
        </p:txBody>
      </p:sp>
      <p:sp>
        <p:nvSpPr>
          <p:cNvPr id="41988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10BCFC1C-EE9B-4765-A46D-D946AD5BF2AE}" type="datetime1">
              <a:rPr kumimoji="0" lang="zh-TW" altLang="en-US" smtClean="0"/>
              <a:pPr/>
              <a:t>2017/1/14</a:t>
            </a:fld>
            <a:endParaRPr kumimoji="0" lang="en-US" altLang="zh-TW" smtClean="0"/>
          </a:p>
        </p:txBody>
      </p:sp>
      <p:sp>
        <p:nvSpPr>
          <p:cNvPr id="41989" name="Text Box 2"/>
          <p:cNvSpPr txBox="1">
            <a:spLocks noChangeArrowheads="1"/>
          </p:cNvSpPr>
          <p:nvPr/>
        </p:nvSpPr>
        <p:spPr bwMode="auto">
          <a:xfrm>
            <a:off x="2855913" y="211138"/>
            <a:ext cx="281359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Arduino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程式流程控制</a:t>
            </a:r>
          </a:p>
        </p:txBody>
      </p:sp>
      <p:sp>
        <p:nvSpPr>
          <p:cNvPr id="41990" name="Rectangle 3"/>
          <p:cNvSpPr>
            <a:spLocks noChangeArrowheads="1"/>
          </p:cNvSpPr>
          <p:nvPr/>
        </p:nvSpPr>
        <p:spPr bwMode="auto">
          <a:xfrm>
            <a:off x="623888" y="745963"/>
            <a:ext cx="3016067" cy="792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50708" tIns="76176" bIns="38088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dirty="0" smtClean="0"/>
              <a:t>條件</a:t>
            </a:r>
            <a:r>
              <a:rPr lang="zh-TW" altLang="en-US" dirty="0"/>
              <a:t>控制指令</a:t>
            </a:r>
            <a:r>
              <a:rPr lang="en-US" altLang="zh-TW" dirty="0">
                <a:latin typeface="Arial" charset="0"/>
              </a:rPr>
              <a:t>—</a:t>
            </a:r>
            <a:r>
              <a:rPr lang="en-US" altLang="zh-TW" dirty="0"/>
              <a:t>if</a:t>
            </a:r>
            <a:r>
              <a:rPr lang="zh-TW" altLang="en-US" dirty="0"/>
              <a:t>敘述</a:t>
            </a:r>
          </a:p>
          <a:p>
            <a:endParaRPr lang="zh-TW" altLang="en-US" sz="2400" dirty="0">
              <a:latin typeface="Times New Roman" pitchFamily="18" charset="0"/>
            </a:endParaRPr>
          </a:p>
        </p:txBody>
      </p:sp>
      <p:pic>
        <p:nvPicPr>
          <p:cNvPr id="41991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0" y="1079500"/>
            <a:ext cx="6513513" cy="436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7150182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43011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7C62F1C8-D178-484D-8750-0C069F3F8EFB}" type="slidenum">
              <a:rPr kumimoji="0" lang="zh-TW" altLang="en-US" smtClean="0"/>
              <a:pPr/>
              <a:t>62</a:t>
            </a:fld>
            <a:endParaRPr kumimoji="0" lang="en-US" altLang="zh-TW" smtClean="0"/>
          </a:p>
        </p:txBody>
      </p:sp>
      <p:sp>
        <p:nvSpPr>
          <p:cNvPr id="43012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1125E400-08C6-4267-85B2-F8952149B40B}" type="datetime1">
              <a:rPr kumimoji="0" lang="zh-TW" altLang="en-US" smtClean="0"/>
              <a:pPr/>
              <a:t>2017/1/14</a:t>
            </a:fld>
            <a:endParaRPr kumimoji="0" lang="en-US" altLang="zh-TW" smtClean="0"/>
          </a:p>
        </p:txBody>
      </p:sp>
      <p:sp>
        <p:nvSpPr>
          <p:cNvPr id="43013" name="Text Box 2"/>
          <p:cNvSpPr txBox="1">
            <a:spLocks noChangeArrowheads="1"/>
          </p:cNvSpPr>
          <p:nvPr/>
        </p:nvSpPr>
        <p:spPr bwMode="auto">
          <a:xfrm>
            <a:off x="2855913" y="211138"/>
            <a:ext cx="281359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Arduino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程式流程控制</a:t>
            </a:r>
          </a:p>
        </p:txBody>
      </p:sp>
      <p:sp>
        <p:nvSpPr>
          <p:cNvPr id="43014" name="Rectangle 3"/>
          <p:cNvSpPr>
            <a:spLocks noChangeArrowheads="1"/>
          </p:cNvSpPr>
          <p:nvPr/>
        </p:nvSpPr>
        <p:spPr bwMode="auto">
          <a:xfrm>
            <a:off x="623888" y="745963"/>
            <a:ext cx="3634954" cy="792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50708" tIns="76176" bIns="38088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dirty="0" smtClean="0"/>
              <a:t>條件</a:t>
            </a:r>
            <a:r>
              <a:rPr lang="zh-TW" altLang="en-US" dirty="0"/>
              <a:t>控制指令</a:t>
            </a:r>
            <a:r>
              <a:rPr lang="en-US" altLang="zh-TW" dirty="0">
                <a:latin typeface="Arial" charset="0"/>
              </a:rPr>
              <a:t>—</a:t>
            </a:r>
            <a:r>
              <a:rPr lang="en-US" altLang="zh-TW" dirty="0"/>
              <a:t>if-else</a:t>
            </a:r>
            <a:r>
              <a:rPr lang="zh-TW" altLang="en-US" dirty="0"/>
              <a:t>敘述</a:t>
            </a:r>
          </a:p>
          <a:p>
            <a:endParaRPr lang="zh-TW" altLang="en-US" sz="2400" dirty="0">
              <a:latin typeface="Times New Roman" pitchFamily="18" charset="0"/>
            </a:endParaRPr>
          </a:p>
        </p:txBody>
      </p:sp>
      <p:pic>
        <p:nvPicPr>
          <p:cNvPr id="4301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0" y="1079500"/>
            <a:ext cx="6481763" cy="391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46623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44035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F7448251-EB62-4762-BCD7-5B742D3DE388}" type="slidenum">
              <a:rPr kumimoji="0" lang="zh-TW" altLang="en-US" smtClean="0"/>
              <a:pPr/>
              <a:t>63</a:t>
            </a:fld>
            <a:endParaRPr kumimoji="0" lang="en-US" altLang="zh-TW" smtClean="0"/>
          </a:p>
        </p:txBody>
      </p:sp>
      <p:sp>
        <p:nvSpPr>
          <p:cNvPr id="44036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BDAFAAC4-A62A-4EAB-9788-0A7C4B1056D7}" type="datetime1">
              <a:rPr kumimoji="0" lang="zh-TW" altLang="en-US" smtClean="0"/>
              <a:pPr/>
              <a:t>2017/1/14</a:t>
            </a:fld>
            <a:endParaRPr kumimoji="0" lang="en-US" altLang="zh-TW" smtClean="0"/>
          </a:p>
        </p:txBody>
      </p:sp>
      <p:sp>
        <p:nvSpPr>
          <p:cNvPr id="44037" name="Text Box 2"/>
          <p:cNvSpPr txBox="1">
            <a:spLocks noChangeArrowheads="1"/>
          </p:cNvSpPr>
          <p:nvPr/>
        </p:nvSpPr>
        <p:spPr bwMode="auto">
          <a:xfrm>
            <a:off x="2855913" y="211138"/>
            <a:ext cx="281359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Arduino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程式流程控制</a:t>
            </a:r>
          </a:p>
        </p:txBody>
      </p:sp>
      <p:sp>
        <p:nvSpPr>
          <p:cNvPr id="44038" name="Rectangle 3"/>
          <p:cNvSpPr>
            <a:spLocks noChangeArrowheads="1"/>
          </p:cNvSpPr>
          <p:nvPr/>
        </p:nvSpPr>
        <p:spPr bwMode="auto">
          <a:xfrm>
            <a:off x="623888" y="745963"/>
            <a:ext cx="3634954" cy="792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50708" tIns="76176" bIns="38088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dirty="0" smtClean="0"/>
              <a:t>條件</a:t>
            </a:r>
            <a:r>
              <a:rPr lang="zh-TW" altLang="en-US" dirty="0"/>
              <a:t>控制指令</a:t>
            </a:r>
            <a:r>
              <a:rPr lang="en-US" altLang="zh-TW" dirty="0">
                <a:latin typeface="Arial" charset="0"/>
              </a:rPr>
              <a:t>—</a:t>
            </a:r>
            <a:r>
              <a:rPr lang="en-US" altLang="zh-TW" dirty="0"/>
              <a:t>if-else</a:t>
            </a:r>
            <a:r>
              <a:rPr lang="zh-TW" altLang="en-US" dirty="0"/>
              <a:t>敘述</a:t>
            </a:r>
          </a:p>
          <a:p>
            <a:endParaRPr lang="zh-TW" altLang="en-US" sz="2400" dirty="0">
              <a:latin typeface="Times New Roman" pitchFamily="18" charset="0"/>
            </a:endParaRPr>
          </a:p>
        </p:txBody>
      </p:sp>
      <p:pic>
        <p:nvPicPr>
          <p:cNvPr id="4403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0" y="1079500"/>
            <a:ext cx="6513513" cy="535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557922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45059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52229E59-8AB1-451A-A47D-34566BB5B481}" type="slidenum">
              <a:rPr kumimoji="0" lang="zh-TW" altLang="en-US" smtClean="0"/>
              <a:pPr/>
              <a:t>64</a:t>
            </a:fld>
            <a:endParaRPr kumimoji="0" lang="en-US" altLang="zh-TW" smtClean="0"/>
          </a:p>
        </p:txBody>
      </p:sp>
      <p:sp>
        <p:nvSpPr>
          <p:cNvPr id="45060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A910805A-1E93-4672-8BB7-651ABE770F45}" type="datetime1">
              <a:rPr kumimoji="0" lang="zh-TW" altLang="en-US" smtClean="0"/>
              <a:pPr/>
              <a:t>2017/1/14</a:t>
            </a:fld>
            <a:endParaRPr kumimoji="0" lang="en-US" altLang="zh-TW" smtClean="0"/>
          </a:p>
        </p:txBody>
      </p:sp>
      <p:sp>
        <p:nvSpPr>
          <p:cNvPr id="45061" name="Text Box 2"/>
          <p:cNvSpPr txBox="1">
            <a:spLocks noChangeArrowheads="1"/>
          </p:cNvSpPr>
          <p:nvPr/>
        </p:nvSpPr>
        <p:spPr bwMode="auto">
          <a:xfrm>
            <a:off x="2855913" y="211138"/>
            <a:ext cx="281359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Arduino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程式流程控制</a:t>
            </a:r>
          </a:p>
        </p:txBody>
      </p:sp>
      <p:sp>
        <p:nvSpPr>
          <p:cNvPr id="45062" name="Rectangle 3"/>
          <p:cNvSpPr>
            <a:spLocks noChangeArrowheads="1"/>
          </p:cNvSpPr>
          <p:nvPr/>
        </p:nvSpPr>
        <p:spPr bwMode="auto">
          <a:xfrm>
            <a:off x="623888" y="745963"/>
            <a:ext cx="4147915" cy="792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50708" tIns="76176" bIns="38088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dirty="0" smtClean="0"/>
              <a:t>條件</a:t>
            </a:r>
            <a:r>
              <a:rPr lang="zh-TW" altLang="en-US" dirty="0"/>
              <a:t>控制指令</a:t>
            </a:r>
            <a:r>
              <a:rPr lang="en-US" altLang="zh-TW" dirty="0">
                <a:latin typeface="Arial" charset="0"/>
              </a:rPr>
              <a:t>—</a:t>
            </a:r>
            <a:r>
              <a:rPr lang="zh-TW" altLang="en-US" dirty="0"/>
              <a:t>巢狀</a:t>
            </a:r>
            <a:r>
              <a:rPr lang="en-US" altLang="zh-TW" dirty="0"/>
              <a:t>if-else</a:t>
            </a:r>
            <a:r>
              <a:rPr lang="zh-TW" altLang="en-US" dirty="0"/>
              <a:t>敘述</a:t>
            </a:r>
          </a:p>
          <a:p>
            <a:endParaRPr lang="zh-TW" altLang="en-US" sz="2400" dirty="0">
              <a:latin typeface="Times New Roman" pitchFamily="18" charset="0"/>
            </a:endParaRPr>
          </a:p>
        </p:txBody>
      </p:sp>
      <p:pic>
        <p:nvPicPr>
          <p:cNvPr id="4506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0" y="1079500"/>
            <a:ext cx="6481763" cy="4711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8788162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46083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5A80F679-F04A-41EA-8217-953C57BF22AB}" type="slidenum">
              <a:rPr kumimoji="0" lang="zh-TW" altLang="en-US" smtClean="0"/>
              <a:pPr/>
              <a:t>65</a:t>
            </a:fld>
            <a:endParaRPr kumimoji="0" lang="en-US" altLang="zh-TW" smtClean="0"/>
          </a:p>
        </p:txBody>
      </p:sp>
      <p:sp>
        <p:nvSpPr>
          <p:cNvPr id="46084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1D51ADCA-A1BD-47DE-9E08-E66BF2D696D1}" type="datetime1">
              <a:rPr kumimoji="0" lang="zh-TW" altLang="en-US" smtClean="0"/>
              <a:pPr/>
              <a:t>2017/1/14</a:t>
            </a:fld>
            <a:endParaRPr kumimoji="0" lang="en-US" altLang="zh-TW" smtClean="0"/>
          </a:p>
        </p:txBody>
      </p:sp>
      <p:sp>
        <p:nvSpPr>
          <p:cNvPr id="46085" name="Text Box 2"/>
          <p:cNvSpPr txBox="1">
            <a:spLocks noChangeArrowheads="1"/>
          </p:cNvSpPr>
          <p:nvPr/>
        </p:nvSpPr>
        <p:spPr bwMode="auto">
          <a:xfrm>
            <a:off x="2855913" y="211138"/>
            <a:ext cx="281359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Arduino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程式流程控制</a:t>
            </a:r>
          </a:p>
        </p:txBody>
      </p:sp>
      <p:sp>
        <p:nvSpPr>
          <p:cNvPr id="46086" name="Rectangle 3"/>
          <p:cNvSpPr>
            <a:spLocks noChangeArrowheads="1"/>
          </p:cNvSpPr>
          <p:nvPr/>
        </p:nvSpPr>
        <p:spPr bwMode="auto">
          <a:xfrm>
            <a:off x="623888" y="745963"/>
            <a:ext cx="4147915" cy="792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50708" tIns="76176" bIns="38088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dirty="0" smtClean="0"/>
              <a:t>條件</a:t>
            </a:r>
            <a:r>
              <a:rPr lang="zh-TW" altLang="en-US" dirty="0"/>
              <a:t>控制指令</a:t>
            </a:r>
            <a:r>
              <a:rPr lang="en-US" altLang="zh-TW" dirty="0">
                <a:latin typeface="Arial" charset="0"/>
              </a:rPr>
              <a:t>—</a:t>
            </a:r>
            <a:r>
              <a:rPr lang="zh-TW" altLang="en-US" dirty="0"/>
              <a:t>巢狀</a:t>
            </a:r>
            <a:r>
              <a:rPr lang="en-US" altLang="zh-TW" dirty="0"/>
              <a:t>if-else</a:t>
            </a:r>
            <a:r>
              <a:rPr lang="zh-TW" altLang="en-US" dirty="0"/>
              <a:t>敘述</a:t>
            </a:r>
          </a:p>
          <a:p>
            <a:endParaRPr lang="zh-TW" altLang="en-US" sz="2400" dirty="0">
              <a:latin typeface="Times New Roman" pitchFamily="18" charset="0"/>
            </a:endParaRPr>
          </a:p>
        </p:txBody>
      </p:sp>
      <p:pic>
        <p:nvPicPr>
          <p:cNvPr id="4608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939020"/>
            <a:ext cx="6513513" cy="6378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5383853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47107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203BB935-1EF3-45FE-8AD6-DCD60E6C3883}" type="slidenum">
              <a:rPr kumimoji="0" lang="zh-TW" altLang="en-US" smtClean="0"/>
              <a:pPr/>
              <a:t>66</a:t>
            </a:fld>
            <a:endParaRPr kumimoji="0" lang="en-US" altLang="zh-TW" smtClean="0"/>
          </a:p>
        </p:txBody>
      </p:sp>
      <p:sp>
        <p:nvSpPr>
          <p:cNvPr id="47108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9C227069-EDF2-46A4-A7B2-35147A92F3B1}" type="datetime1">
              <a:rPr kumimoji="0" lang="zh-TW" altLang="en-US" smtClean="0"/>
              <a:pPr/>
              <a:t>2017/1/14</a:t>
            </a:fld>
            <a:endParaRPr kumimoji="0" lang="en-US" altLang="zh-TW" smtClean="0"/>
          </a:p>
        </p:txBody>
      </p:sp>
      <p:sp>
        <p:nvSpPr>
          <p:cNvPr id="47109" name="Text Box 2"/>
          <p:cNvSpPr txBox="1">
            <a:spLocks noChangeArrowheads="1"/>
          </p:cNvSpPr>
          <p:nvPr/>
        </p:nvSpPr>
        <p:spPr bwMode="auto">
          <a:xfrm>
            <a:off x="2855913" y="211138"/>
            <a:ext cx="281359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Arduino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程式流程控制</a:t>
            </a:r>
          </a:p>
        </p:txBody>
      </p:sp>
      <p:sp>
        <p:nvSpPr>
          <p:cNvPr id="47110" name="Rectangle 3"/>
          <p:cNvSpPr>
            <a:spLocks noChangeArrowheads="1"/>
          </p:cNvSpPr>
          <p:nvPr/>
        </p:nvSpPr>
        <p:spPr bwMode="auto">
          <a:xfrm>
            <a:off x="623888" y="745963"/>
            <a:ext cx="3912274" cy="792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50708" tIns="76176" bIns="38088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dirty="0" smtClean="0"/>
              <a:t>條件</a:t>
            </a:r>
            <a:r>
              <a:rPr lang="zh-TW" altLang="en-US" dirty="0"/>
              <a:t>控制指令</a:t>
            </a:r>
            <a:r>
              <a:rPr lang="en-US" altLang="zh-TW" dirty="0">
                <a:latin typeface="Arial" charset="0"/>
              </a:rPr>
              <a:t>—</a:t>
            </a:r>
            <a:r>
              <a:rPr lang="en-US" altLang="zh-TW" dirty="0"/>
              <a:t>if-else-if</a:t>
            </a:r>
            <a:r>
              <a:rPr lang="zh-TW" altLang="en-US" dirty="0"/>
              <a:t>敘述</a:t>
            </a:r>
          </a:p>
          <a:p>
            <a:endParaRPr lang="zh-TW" altLang="en-US" sz="2400" dirty="0">
              <a:latin typeface="Times New Roman" pitchFamily="18" charset="0"/>
            </a:endParaRPr>
          </a:p>
        </p:txBody>
      </p:sp>
      <p:pic>
        <p:nvPicPr>
          <p:cNvPr id="47111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0" y="1079500"/>
            <a:ext cx="5672138" cy="542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8773968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48131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720CB45C-4E79-4C05-94F7-DAABE0B60008}" type="slidenum">
              <a:rPr kumimoji="0" lang="zh-TW" altLang="en-US" smtClean="0"/>
              <a:pPr/>
              <a:t>67</a:t>
            </a:fld>
            <a:endParaRPr kumimoji="0" lang="en-US" altLang="zh-TW" smtClean="0"/>
          </a:p>
        </p:txBody>
      </p:sp>
      <p:sp>
        <p:nvSpPr>
          <p:cNvPr id="48132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586BD331-1C44-45B2-82AD-E1461331688A}" type="datetime1">
              <a:rPr kumimoji="0" lang="zh-TW" altLang="en-US" smtClean="0"/>
              <a:pPr/>
              <a:t>2017/1/14</a:t>
            </a:fld>
            <a:endParaRPr kumimoji="0" lang="en-US" altLang="zh-TW" smtClean="0"/>
          </a:p>
        </p:txBody>
      </p:sp>
      <p:sp>
        <p:nvSpPr>
          <p:cNvPr id="48133" name="Text Box 2"/>
          <p:cNvSpPr txBox="1">
            <a:spLocks noChangeArrowheads="1"/>
          </p:cNvSpPr>
          <p:nvPr/>
        </p:nvSpPr>
        <p:spPr bwMode="auto">
          <a:xfrm>
            <a:off x="2855913" y="211138"/>
            <a:ext cx="281359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Arduino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程式流程控制</a:t>
            </a:r>
          </a:p>
        </p:txBody>
      </p:sp>
      <p:sp>
        <p:nvSpPr>
          <p:cNvPr id="48134" name="Rectangle 3"/>
          <p:cNvSpPr>
            <a:spLocks noChangeArrowheads="1"/>
          </p:cNvSpPr>
          <p:nvPr/>
        </p:nvSpPr>
        <p:spPr bwMode="auto">
          <a:xfrm>
            <a:off x="623888" y="745963"/>
            <a:ext cx="3912274" cy="792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50708" tIns="76176" bIns="38088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dirty="0" smtClean="0"/>
              <a:t>條件</a:t>
            </a:r>
            <a:r>
              <a:rPr lang="zh-TW" altLang="en-US" dirty="0"/>
              <a:t>控制指令</a:t>
            </a:r>
            <a:r>
              <a:rPr lang="en-US" altLang="zh-TW" dirty="0">
                <a:latin typeface="Arial" charset="0"/>
              </a:rPr>
              <a:t>—</a:t>
            </a:r>
            <a:r>
              <a:rPr lang="en-US" altLang="zh-TW" dirty="0"/>
              <a:t>if-else-if</a:t>
            </a:r>
            <a:r>
              <a:rPr lang="zh-TW" altLang="en-US" dirty="0"/>
              <a:t>敘述</a:t>
            </a:r>
          </a:p>
          <a:p>
            <a:endParaRPr lang="zh-TW" altLang="en-US" sz="2400" dirty="0">
              <a:latin typeface="Times New Roman" pitchFamily="18" charset="0"/>
            </a:endParaRPr>
          </a:p>
        </p:txBody>
      </p:sp>
      <p:pic>
        <p:nvPicPr>
          <p:cNvPr id="48135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1015206"/>
            <a:ext cx="6481763" cy="471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136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9406" y="5457640"/>
            <a:ext cx="6513512" cy="1393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6590166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49155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32CC9AC3-4FD3-49D5-8C4D-DFCCB00DBEE6}" type="slidenum">
              <a:rPr kumimoji="0" lang="zh-TW" altLang="en-US" smtClean="0"/>
              <a:pPr/>
              <a:t>68</a:t>
            </a:fld>
            <a:endParaRPr kumimoji="0" lang="en-US" altLang="zh-TW" smtClean="0"/>
          </a:p>
        </p:txBody>
      </p:sp>
      <p:sp>
        <p:nvSpPr>
          <p:cNvPr id="49156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195A3091-D8DD-495B-9154-9F944C9DA77F}" type="datetime1">
              <a:rPr kumimoji="0" lang="zh-TW" altLang="en-US" smtClean="0"/>
              <a:pPr/>
              <a:t>2017/1/14</a:t>
            </a:fld>
            <a:endParaRPr kumimoji="0" lang="en-US" altLang="zh-TW" smtClean="0"/>
          </a:p>
        </p:txBody>
      </p:sp>
      <p:sp>
        <p:nvSpPr>
          <p:cNvPr id="49157" name="Text Box 2"/>
          <p:cNvSpPr txBox="1">
            <a:spLocks noChangeArrowheads="1"/>
          </p:cNvSpPr>
          <p:nvPr/>
        </p:nvSpPr>
        <p:spPr bwMode="auto">
          <a:xfrm>
            <a:off x="2855913" y="211138"/>
            <a:ext cx="281359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Arduino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程式流程控制</a:t>
            </a:r>
          </a:p>
        </p:txBody>
      </p:sp>
      <p:sp>
        <p:nvSpPr>
          <p:cNvPr id="49158" name="Rectangle 3"/>
          <p:cNvSpPr>
            <a:spLocks noChangeArrowheads="1"/>
          </p:cNvSpPr>
          <p:nvPr/>
        </p:nvSpPr>
        <p:spPr bwMode="auto">
          <a:xfrm>
            <a:off x="623888" y="745963"/>
            <a:ext cx="4354575" cy="792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50708" tIns="76176" bIns="38088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dirty="0" smtClean="0"/>
              <a:t>條件</a:t>
            </a:r>
            <a:r>
              <a:rPr lang="zh-TW" altLang="en-US" dirty="0"/>
              <a:t>控制指令</a:t>
            </a:r>
            <a:r>
              <a:rPr lang="en-US" altLang="zh-TW" dirty="0">
                <a:latin typeface="Arial" charset="0"/>
              </a:rPr>
              <a:t>—</a:t>
            </a:r>
            <a:r>
              <a:rPr lang="en-US" altLang="zh-TW" dirty="0"/>
              <a:t>switch-case</a:t>
            </a:r>
            <a:r>
              <a:rPr lang="zh-TW" altLang="en-US" dirty="0"/>
              <a:t>敘述</a:t>
            </a:r>
          </a:p>
          <a:p>
            <a:endParaRPr lang="zh-TW" altLang="en-US" sz="2400" dirty="0">
              <a:latin typeface="Times New Roman" pitchFamily="18" charset="0"/>
            </a:endParaRPr>
          </a:p>
        </p:txBody>
      </p:sp>
      <p:pic>
        <p:nvPicPr>
          <p:cNvPr id="49159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0" y="1293813"/>
            <a:ext cx="6481763" cy="2495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3362521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50179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D81CC7DA-6D40-474D-8D75-E8238D41BE92}" type="slidenum">
              <a:rPr kumimoji="0" lang="zh-TW" altLang="en-US" smtClean="0"/>
              <a:pPr/>
              <a:t>69</a:t>
            </a:fld>
            <a:endParaRPr kumimoji="0" lang="en-US" altLang="zh-TW" smtClean="0"/>
          </a:p>
        </p:txBody>
      </p:sp>
      <p:sp>
        <p:nvSpPr>
          <p:cNvPr id="50180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38C7A5F1-8ED9-4D09-A067-98C42F25F314}" type="datetime1">
              <a:rPr kumimoji="0" lang="zh-TW" altLang="en-US" smtClean="0"/>
              <a:pPr/>
              <a:t>2017/1/14</a:t>
            </a:fld>
            <a:endParaRPr kumimoji="0" lang="en-US" altLang="zh-TW" smtClean="0"/>
          </a:p>
        </p:txBody>
      </p:sp>
      <p:sp>
        <p:nvSpPr>
          <p:cNvPr id="50181" name="Text Box 2"/>
          <p:cNvSpPr txBox="1">
            <a:spLocks noChangeArrowheads="1"/>
          </p:cNvSpPr>
          <p:nvPr/>
        </p:nvSpPr>
        <p:spPr bwMode="auto">
          <a:xfrm>
            <a:off x="2855913" y="211138"/>
            <a:ext cx="281359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Arduino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程式流程控制</a:t>
            </a:r>
          </a:p>
        </p:txBody>
      </p:sp>
      <p:sp>
        <p:nvSpPr>
          <p:cNvPr id="50182" name="Rectangle 3"/>
          <p:cNvSpPr>
            <a:spLocks noChangeArrowheads="1"/>
          </p:cNvSpPr>
          <p:nvPr/>
        </p:nvSpPr>
        <p:spPr bwMode="auto">
          <a:xfrm>
            <a:off x="623888" y="745963"/>
            <a:ext cx="4354575" cy="792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50708" tIns="76176" bIns="38088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dirty="0" smtClean="0"/>
              <a:t>條件</a:t>
            </a:r>
            <a:r>
              <a:rPr lang="zh-TW" altLang="en-US" dirty="0"/>
              <a:t>控制指令</a:t>
            </a:r>
            <a:r>
              <a:rPr lang="en-US" altLang="zh-TW" dirty="0">
                <a:latin typeface="Arial" charset="0"/>
              </a:rPr>
              <a:t>—</a:t>
            </a:r>
            <a:r>
              <a:rPr lang="en-US" altLang="zh-TW" dirty="0"/>
              <a:t>switch-case</a:t>
            </a:r>
            <a:r>
              <a:rPr lang="zh-TW" altLang="en-US" dirty="0"/>
              <a:t>敘述</a:t>
            </a:r>
          </a:p>
          <a:p>
            <a:endParaRPr lang="zh-TW" altLang="en-US" sz="2400" dirty="0">
              <a:latin typeface="Times New Roman" pitchFamily="18" charset="0"/>
            </a:endParaRPr>
          </a:p>
        </p:txBody>
      </p:sp>
      <p:pic>
        <p:nvPicPr>
          <p:cNvPr id="5018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0" y="1079500"/>
            <a:ext cx="6481763" cy="323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4015497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投影片編號版面配置區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7FAC1FFC-6455-4C0A-9D15-ECBC7C992868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7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49155" name="日期版面配置區 5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5E74829-2D0F-4545-B1DB-B6231B01B34A}" type="datetime1">
              <a:rPr kumimoji="0" lang="zh-TW" altLang="en-US" sz="1200" smtClean="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2017/1/14</a:t>
            </a:fld>
            <a:endParaRPr kumimoji="0" lang="en-US" altLang="zh-TW" sz="1200" smtClean="0">
              <a:latin typeface="Arial" charset="0"/>
              <a:ea typeface="新細明體" pitchFamily="18" charset="-120"/>
            </a:endParaRPr>
          </a:p>
        </p:txBody>
      </p:sp>
      <p:sp>
        <p:nvSpPr>
          <p:cNvPr id="2048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>
              <a:defRPr/>
            </a:pP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開發工具</a:t>
            </a:r>
            <a:endParaRPr lang="en-US" altLang="zh-TW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20485" name="Rectangle 56"/>
          <p:cNvSpPr>
            <a:spLocks noChangeArrowheads="1"/>
          </p:cNvSpPr>
          <p:nvPr/>
        </p:nvSpPr>
        <p:spPr bwMode="auto">
          <a:xfrm>
            <a:off x="682625" y="1773238"/>
            <a:ext cx="7777163" cy="5084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Char char="•"/>
              <a:defRPr/>
            </a:pPr>
            <a:r>
              <a:rPr lang="en-US" altLang="zh-TW" sz="2800" dirty="0" smtClean="0"/>
              <a:t>Arduino </a:t>
            </a:r>
            <a:r>
              <a:rPr lang="zh-TW" altLang="zh-TW" sz="2800" dirty="0" smtClean="0"/>
              <a:t>的</a:t>
            </a:r>
            <a:r>
              <a:rPr lang="zh-TW" altLang="zh-TW" sz="2800" dirty="0"/>
              <a:t>官網</a:t>
            </a:r>
            <a:r>
              <a:rPr lang="zh-TW" altLang="zh-TW" sz="2800" dirty="0" smtClean="0"/>
              <a:t>：</a:t>
            </a:r>
            <a:r>
              <a:rPr lang="en-US" altLang="zh-TW" sz="2800" u="sng" dirty="0">
                <a:hlinkClick r:id="rId3"/>
              </a:rPr>
              <a:t>https://www.arduino.cc</a:t>
            </a:r>
            <a:r>
              <a:rPr lang="en-US" altLang="zh-TW" sz="2800" u="sng" dirty="0" smtClean="0">
                <a:hlinkClick r:id="rId3"/>
              </a:rPr>
              <a:t>/</a:t>
            </a:r>
            <a:endParaRPr lang="en-US" altLang="zh-TW" sz="2800" u="sng" dirty="0" smtClean="0"/>
          </a:p>
          <a:p>
            <a:pPr eaLnBrk="1" hangingPunct="1">
              <a:spcBef>
                <a:spcPct val="0"/>
              </a:spcBef>
              <a:buClrTx/>
              <a:buSzTx/>
              <a:buFontTx/>
              <a:buChar char="•"/>
              <a:defRPr/>
            </a:pPr>
            <a:r>
              <a:rPr lang="zh-TW" altLang="en-US" sz="2800" u="sng" dirty="0">
                <a:latin typeface="+mj-lt"/>
              </a:rPr>
              <a:t>下載</a:t>
            </a:r>
            <a:r>
              <a:rPr lang="zh-TW" altLang="en-US" sz="2800" u="sng" dirty="0" smtClean="0">
                <a:latin typeface="+mj-lt"/>
              </a:rPr>
              <a:t>網站</a:t>
            </a:r>
            <a:r>
              <a:rPr lang="en-US" altLang="zh-TW" sz="2800" u="sng" dirty="0">
                <a:latin typeface="+mj-lt"/>
                <a:hlinkClick r:id="rId4"/>
              </a:rPr>
              <a:t>https://</a:t>
            </a:r>
            <a:r>
              <a:rPr lang="en-US" altLang="zh-TW" sz="2800" u="sng" dirty="0" smtClean="0">
                <a:latin typeface="+mj-lt"/>
                <a:hlinkClick r:id="rId4"/>
              </a:rPr>
              <a:t>www.arduino.cc/en/Main/Software</a:t>
            </a:r>
            <a:endParaRPr lang="en-US" altLang="zh-TW" sz="2800" u="sng" dirty="0" smtClean="0">
              <a:latin typeface="+mj-lt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Char char="•"/>
              <a:defRPr/>
            </a:pPr>
            <a:r>
              <a:rPr lang="zh-TW" altLang="en-US" sz="2600" dirty="0" smtClean="0">
                <a:latin typeface="+mj-lt"/>
              </a:rPr>
              <a:t>壓縮</a:t>
            </a:r>
            <a:r>
              <a:rPr lang="zh-TW" altLang="en-US" sz="2600" dirty="0">
                <a:latin typeface="+mj-lt"/>
              </a:rPr>
              <a:t>軟體</a:t>
            </a:r>
            <a:r>
              <a:rPr lang="en-US" altLang="zh-TW" sz="2600" dirty="0">
                <a:latin typeface="+mj-lt"/>
              </a:rPr>
              <a:t>WinRAR</a:t>
            </a:r>
            <a:r>
              <a:rPr lang="zh-TW" altLang="en-US" sz="2600" dirty="0">
                <a:latin typeface="+mj-lt"/>
              </a:rPr>
              <a:t>請到：</a:t>
            </a:r>
            <a:r>
              <a:rPr lang="en-US" altLang="zh-TW" sz="2600" dirty="0">
                <a:latin typeface="+mj-lt"/>
                <a:hlinkClick r:id="rId5"/>
              </a:rPr>
              <a:t>https://</a:t>
            </a:r>
            <a:r>
              <a:rPr lang="en-US" altLang="zh-TW" sz="2600" dirty="0" smtClean="0">
                <a:latin typeface="+mj-lt"/>
                <a:hlinkClick r:id="rId5"/>
              </a:rPr>
              <a:t>briian.com/5480/winrar.html</a:t>
            </a:r>
            <a:endParaRPr lang="en-US" altLang="zh-TW" sz="2600" dirty="0" smtClean="0">
              <a:latin typeface="+mj-lt"/>
            </a:endParaRPr>
          </a:p>
          <a:p>
            <a:r>
              <a:rPr lang="zh-TW" altLang="en-US" sz="2800" dirty="0"/>
              <a:t>安裝驅動程式</a:t>
            </a:r>
            <a:r>
              <a:rPr lang="zh-TW" altLang="en-US" sz="2800" dirty="0" smtClean="0"/>
              <a:t>：</a:t>
            </a:r>
            <a:r>
              <a:rPr lang="en-US" altLang="zh-TW" sz="2800" dirty="0" smtClean="0">
                <a:hlinkClick r:id="rId6"/>
              </a:rPr>
              <a:t>https</a:t>
            </a:r>
            <a:r>
              <a:rPr lang="en-US" altLang="zh-TW" sz="2800" dirty="0">
                <a:hlinkClick r:id="rId6"/>
              </a:rPr>
              <a:t>://</a:t>
            </a:r>
            <a:r>
              <a:rPr lang="en-US" altLang="zh-TW" sz="2800" dirty="0" smtClean="0">
                <a:hlinkClick r:id="rId6"/>
              </a:rPr>
              <a:t>github.com/brucetsao/Tools</a:t>
            </a:r>
            <a:endParaRPr lang="en-US" altLang="zh-TW" sz="2800" dirty="0" smtClean="0"/>
          </a:p>
          <a:p>
            <a:r>
              <a:rPr lang="zh-TW" altLang="en-US" sz="2800" dirty="0"/>
              <a:t>Ａｒｄｕｉｎｏ　函示庫</a:t>
            </a:r>
            <a:r>
              <a:rPr lang="zh-TW" altLang="en-US" sz="2800" dirty="0" smtClean="0"/>
              <a:t>：</a:t>
            </a:r>
            <a:r>
              <a:rPr lang="en-US" altLang="zh-TW" sz="2800" dirty="0" smtClean="0"/>
              <a:t>https</a:t>
            </a:r>
            <a:r>
              <a:rPr lang="en-US" altLang="zh-TW" sz="2800" dirty="0"/>
              <a:t>://github.com/brucetsao/LIB_for_MCU/tree/master/Arduino_Lib</a:t>
            </a:r>
          </a:p>
          <a:p>
            <a:endParaRPr lang="en-US" altLang="zh-TW" sz="2800" dirty="0"/>
          </a:p>
          <a:p>
            <a:pPr eaLnBrk="1" hangingPunct="1">
              <a:spcBef>
                <a:spcPct val="0"/>
              </a:spcBef>
              <a:buClrTx/>
              <a:buSzTx/>
              <a:buFontTx/>
              <a:buChar char="•"/>
              <a:defRPr/>
            </a:pPr>
            <a:endParaRPr lang="zh-TW" altLang="en-US" sz="2600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1911421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51203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6F1305F6-FBB0-43F9-96D2-9D1C827C47E4}" type="slidenum">
              <a:rPr kumimoji="0" lang="zh-TW" altLang="en-US" smtClean="0"/>
              <a:pPr/>
              <a:t>70</a:t>
            </a:fld>
            <a:endParaRPr kumimoji="0" lang="en-US" altLang="zh-TW" smtClean="0"/>
          </a:p>
        </p:txBody>
      </p:sp>
      <p:sp>
        <p:nvSpPr>
          <p:cNvPr id="51204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72D44D33-6EF2-475D-8D7F-2317BA65F343}" type="datetime1">
              <a:rPr kumimoji="0" lang="zh-TW" altLang="en-US" smtClean="0"/>
              <a:pPr/>
              <a:t>2017/1/14</a:t>
            </a:fld>
            <a:endParaRPr kumimoji="0" lang="en-US" altLang="zh-TW" smtClean="0"/>
          </a:p>
        </p:txBody>
      </p:sp>
      <p:sp>
        <p:nvSpPr>
          <p:cNvPr id="51205" name="Text Box 2"/>
          <p:cNvSpPr txBox="1">
            <a:spLocks noChangeArrowheads="1"/>
          </p:cNvSpPr>
          <p:nvPr/>
        </p:nvSpPr>
        <p:spPr bwMode="auto">
          <a:xfrm>
            <a:off x="2855913" y="211138"/>
            <a:ext cx="281359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Arduino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程式流程控制</a:t>
            </a:r>
          </a:p>
        </p:txBody>
      </p:sp>
      <p:sp>
        <p:nvSpPr>
          <p:cNvPr id="51206" name="Rectangle 3"/>
          <p:cNvSpPr>
            <a:spLocks noChangeArrowheads="1"/>
          </p:cNvSpPr>
          <p:nvPr/>
        </p:nvSpPr>
        <p:spPr bwMode="auto">
          <a:xfrm>
            <a:off x="623888" y="745963"/>
            <a:ext cx="4354575" cy="792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50708" tIns="76176" bIns="38088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dirty="0" smtClean="0"/>
              <a:t>條件</a:t>
            </a:r>
            <a:r>
              <a:rPr lang="zh-TW" altLang="en-US" dirty="0"/>
              <a:t>控制指令</a:t>
            </a:r>
            <a:r>
              <a:rPr lang="en-US" altLang="zh-TW" dirty="0">
                <a:latin typeface="Arial" charset="0"/>
              </a:rPr>
              <a:t>—</a:t>
            </a:r>
            <a:r>
              <a:rPr lang="en-US" altLang="zh-TW" dirty="0"/>
              <a:t>switch-case</a:t>
            </a:r>
            <a:r>
              <a:rPr lang="zh-TW" altLang="en-US" dirty="0"/>
              <a:t>敘述</a:t>
            </a:r>
          </a:p>
          <a:p>
            <a:endParaRPr lang="zh-TW" altLang="en-US" sz="2400" dirty="0">
              <a:latin typeface="Times New Roman" pitchFamily="18" charset="0"/>
            </a:endParaRPr>
          </a:p>
        </p:txBody>
      </p:sp>
      <p:pic>
        <p:nvPicPr>
          <p:cNvPr id="51207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0" y="1079500"/>
            <a:ext cx="6481763" cy="248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1318617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52227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E2DBEBA1-22E8-4126-AA54-465E97964812}" type="slidenum">
              <a:rPr kumimoji="0" lang="zh-TW" altLang="en-US" smtClean="0"/>
              <a:pPr/>
              <a:t>71</a:t>
            </a:fld>
            <a:endParaRPr kumimoji="0" lang="en-US" altLang="zh-TW" smtClean="0"/>
          </a:p>
        </p:txBody>
      </p:sp>
      <p:sp>
        <p:nvSpPr>
          <p:cNvPr id="52228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DC70728C-9A52-4F03-B62C-93039915785B}" type="datetime1">
              <a:rPr kumimoji="0" lang="zh-TW" altLang="en-US" smtClean="0"/>
              <a:pPr/>
              <a:t>2017/1/14</a:t>
            </a:fld>
            <a:endParaRPr kumimoji="0" lang="en-US" altLang="zh-TW" smtClean="0"/>
          </a:p>
        </p:txBody>
      </p:sp>
      <p:sp>
        <p:nvSpPr>
          <p:cNvPr id="52229" name="Text Box 2"/>
          <p:cNvSpPr txBox="1">
            <a:spLocks noChangeArrowheads="1"/>
          </p:cNvSpPr>
          <p:nvPr/>
        </p:nvSpPr>
        <p:spPr bwMode="auto">
          <a:xfrm>
            <a:off x="2855913" y="211138"/>
            <a:ext cx="281359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Arduino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程式流程控制</a:t>
            </a:r>
          </a:p>
        </p:txBody>
      </p:sp>
      <p:sp>
        <p:nvSpPr>
          <p:cNvPr id="52230" name="Rectangle 3"/>
          <p:cNvSpPr>
            <a:spLocks noChangeArrowheads="1"/>
          </p:cNvSpPr>
          <p:nvPr/>
        </p:nvSpPr>
        <p:spPr bwMode="auto">
          <a:xfrm>
            <a:off x="623888" y="652816"/>
            <a:ext cx="4354575" cy="423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50708" tIns="76176" bIns="38088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dirty="0" smtClean="0"/>
              <a:t>條件</a:t>
            </a:r>
            <a:r>
              <a:rPr lang="zh-TW" altLang="en-US" dirty="0"/>
              <a:t>控制指令</a:t>
            </a:r>
            <a:r>
              <a:rPr lang="en-US" altLang="zh-TW" dirty="0">
                <a:latin typeface="Arial" charset="0"/>
              </a:rPr>
              <a:t>—</a:t>
            </a:r>
            <a:r>
              <a:rPr lang="en-US" altLang="zh-TW" dirty="0"/>
              <a:t>switch-case</a:t>
            </a:r>
            <a:r>
              <a:rPr lang="zh-TW" altLang="en-US" dirty="0"/>
              <a:t>敘述</a:t>
            </a:r>
            <a:endParaRPr lang="zh-TW" altLang="en-US" sz="2400" dirty="0">
              <a:latin typeface="Times New Roman" pitchFamily="18" charset="0"/>
            </a:endParaRPr>
          </a:p>
        </p:txBody>
      </p:sp>
      <p:pic>
        <p:nvPicPr>
          <p:cNvPr id="52231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075972"/>
            <a:ext cx="5429250" cy="567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7094757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53251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3932405B-AAB8-4A5E-BA7B-290DA6D4DF9D}" type="slidenum">
              <a:rPr kumimoji="0" lang="zh-TW" altLang="en-US" smtClean="0"/>
              <a:pPr/>
              <a:t>72</a:t>
            </a:fld>
            <a:endParaRPr kumimoji="0" lang="en-US" altLang="zh-TW" smtClean="0"/>
          </a:p>
        </p:txBody>
      </p:sp>
      <p:sp>
        <p:nvSpPr>
          <p:cNvPr id="53252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F2A882F4-9EBF-4DF0-955D-CB71A0DAF1C0}" type="datetime1">
              <a:rPr kumimoji="0" lang="zh-TW" altLang="en-US" smtClean="0"/>
              <a:pPr/>
              <a:t>2017/1/14</a:t>
            </a:fld>
            <a:endParaRPr kumimoji="0" lang="en-US" altLang="zh-TW" smtClean="0"/>
          </a:p>
        </p:txBody>
      </p:sp>
      <p:sp>
        <p:nvSpPr>
          <p:cNvPr id="53253" name="Text Box 2"/>
          <p:cNvSpPr txBox="1">
            <a:spLocks noChangeArrowheads="1"/>
          </p:cNvSpPr>
          <p:nvPr/>
        </p:nvSpPr>
        <p:spPr bwMode="auto">
          <a:xfrm>
            <a:off x="2855913" y="211138"/>
            <a:ext cx="281359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Arduino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程式流程控制</a:t>
            </a:r>
          </a:p>
        </p:txBody>
      </p:sp>
      <p:sp>
        <p:nvSpPr>
          <p:cNvPr id="53254" name="Rectangle 3"/>
          <p:cNvSpPr>
            <a:spLocks noChangeArrowheads="1"/>
          </p:cNvSpPr>
          <p:nvPr/>
        </p:nvSpPr>
        <p:spPr bwMode="auto">
          <a:xfrm>
            <a:off x="623888" y="748066"/>
            <a:ext cx="3684520" cy="423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50708" tIns="76176" bIns="38088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dirty="0" smtClean="0"/>
              <a:t>無條件</a:t>
            </a:r>
            <a:r>
              <a:rPr lang="zh-TW" altLang="en-US" dirty="0"/>
              <a:t>跳躍指令</a:t>
            </a:r>
            <a:r>
              <a:rPr lang="en-US" altLang="zh-TW" dirty="0">
                <a:latin typeface="Arial" charset="0"/>
              </a:rPr>
              <a:t>—</a:t>
            </a:r>
            <a:r>
              <a:rPr lang="en-US" altLang="zh-TW" dirty="0" err="1"/>
              <a:t>goto</a:t>
            </a:r>
            <a:r>
              <a:rPr lang="zh-TW" altLang="en-US" dirty="0"/>
              <a:t>敘述</a:t>
            </a:r>
            <a:endParaRPr lang="zh-TW" altLang="en-US" sz="2400" dirty="0">
              <a:latin typeface="Times New Roman" pitchFamily="18" charset="0"/>
            </a:endParaRPr>
          </a:p>
        </p:txBody>
      </p:sp>
      <p:pic>
        <p:nvPicPr>
          <p:cNvPr id="5325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1003002"/>
            <a:ext cx="6513513" cy="559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5319962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54275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07AEA686-9DF7-4ACB-AE54-60E9429A40A0}" type="slidenum">
              <a:rPr kumimoji="0" lang="zh-TW" altLang="en-US" smtClean="0"/>
              <a:pPr/>
              <a:t>73</a:t>
            </a:fld>
            <a:endParaRPr kumimoji="0" lang="en-US" altLang="zh-TW" smtClean="0"/>
          </a:p>
        </p:txBody>
      </p:sp>
      <p:sp>
        <p:nvSpPr>
          <p:cNvPr id="54276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FCBCB7DD-37BC-4920-9F7D-1011E52D4735}" type="datetime1">
              <a:rPr kumimoji="0" lang="zh-TW" altLang="en-US" smtClean="0"/>
              <a:pPr/>
              <a:t>2017/1/14</a:t>
            </a:fld>
            <a:endParaRPr kumimoji="0" lang="en-US" altLang="zh-TW" smtClean="0"/>
          </a:p>
        </p:txBody>
      </p:sp>
      <p:sp>
        <p:nvSpPr>
          <p:cNvPr id="54277" name="Text Box 2"/>
          <p:cNvSpPr txBox="1">
            <a:spLocks noChangeArrowheads="1"/>
          </p:cNvSpPr>
          <p:nvPr/>
        </p:nvSpPr>
        <p:spPr bwMode="auto">
          <a:xfrm>
            <a:off x="3130550" y="211138"/>
            <a:ext cx="205216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函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式</a:t>
            </a:r>
            <a:r>
              <a:rPr lang="en-US" altLang="zh-TW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(function)</a:t>
            </a:r>
            <a:endParaRPr lang="zh-TW" altLang="en-US" b="1" dirty="0">
              <a:solidFill>
                <a:srgbClr val="0033CC"/>
              </a:solidFill>
              <a:latin typeface="Arial Black" pitchFamily="34" charset="0"/>
              <a:ea typeface="GungsuhChe" pitchFamily="49" charset="-127"/>
            </a:endParaRPr>
          </a:p>
        </p:txBody>
      </p:sp>
      <p:sp>
        <p:nvSpPr>
          <p:cNvPr id="54278" name="Rectangle 3"/>
          <p:cNvSpPr>
            <a:spLocks noChangeArrowheads="1"/>
          </p:cNvSpPr>
          <p:nvPr/>
        </p:nvSpPr>
        <p:spPr bwMode="auto">
          <a:xfrm>
            <a:off x="623888" y="719491"/>
            <a:ext cx="1573364" cy="423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50708" tIns="76176" bIns="38088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dirty="0" smtClean="0"/>
              <a:t>函</a:t>
            </a:r>
            <a:r>
              <a:rPr lang="zh-TW" altLang="en-US" dirty="0"/>
              <a:t>式原型</a:t>
            </a:r>
            <a:endParaRPr lang="zh-TW" altLang="en-US" sz="2400" dirty="0">
              <a:latin typeface="Times New Roman" pitchFamily="18" charset="0"/>
            </a:endParaRPr>
          </a:p>
        </p:txBody>
      </p:sp>
      <p:pic>
        <p:nvPicPr>
          <p:cNvPr id="5427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0" y="1196975"/>
            <a:ext cx="6481763" cy="3744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212500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55299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F6E3DF3B-098C-445C-92D2-483357E25310}" type="slidenum">
              <a:rPr kumimoji="0" lang="zh-TW" altLang="en-US" smtClean="0"/>
              <a:pPr/>
              <a:t>74</a:t>
            </a:fld>
            <a:endParaRPr kumimoji="0" lang="en-US" altLang="zh-TW" smtClean="0"/>
          </a:p>
        </p:txBody>
      </p:sp>
      <p:sp>
        <p:nvSpPr>
          <p:cNvPr id="55300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1551CF0F-84BE-46BE-A31F-F0C820679171}" type="datetime1">
              <a:rPr kumimoji="0" lang="zh-TW" altLang="en-US" smtClean="0"/>
              <a:pPr/>
              <a:t>2017/1/14</a:t>
            </a:fld>
            <a:endParaRPr kumimoji="0" lang="en-US" altLang="zh-TW" smtClean="0"/>
          </a:p>
        </p:txBody>
      </p:sp>
      <p:sp>
        <p:nvSpPr>
          <p:cNvPr id="55301" name="Text Box 2"/>
          <p:cNvSpPr txBox="1">
            <a:spLocks noChangeArrowheads="1"/>
          </p:cNvSpPr>
          <p:nvPr/>
        </p:nvSpPr>
        <p:spPr bwMode="auto">
          <a:xfrm>
            <a:off x="3130550" y="211138"/>
            <a:ext cx="205216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函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式</a:t>
            </a:r>
            <a:r>
              <a:rPr lang="en-US" altLang="zh-TW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(function)</a:t>
            </a:r>
            <a:endParaRPr lang="zh-TW" altLang="en-US" b="1" dirty="0">
              <a:solidFill>
                <a:srgbClr val="0033CC"/>
              </a:solidFill>
              <a:latin typeface="Arial Black" pitchFamily="34" charset="0"/>
              <a:ea typeface="GungsuhChe" pitchFamily="49" charset="-127"/>
            </a:endParaRPr>
          </a:p>
        </p:txBody>
      </p:sp>
      <p:sp>
        <p:nvSpPr>
          <p:cNvPr id="55302" name="Rectangle 3"/>
          <p:cNvSpPr>
            <a:spLocks noChangeArrowheads="1"/>
          </p:cNvSpPr>
          <p:nvPr/>
        </p:nvSpPr>
        <p:spPr bwMode="auto">
          <a:xfrm>
            <a:off x="623888" y="719491"/>
            <a:ext cx="1573364" cy="423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50708" tIns="76176" bIns="38088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dirty="0" smtClean="0"/>
              <a:t>函</a:t>
            </a:r>
            <a:r>
              <a:rPr lang="zh-TW" altLang="en-US" dirty="0"/>
              <a:t>式原型</a:t>
            </a:r>
            <a:endParaRPr lang="zh-TW" altLang="en-US" sz="2400" dirty="0">
              <a:latin typeface="Times New Roman" pitchFamily="18" charset="0"/>
            </a:endParaRPr>
          </a:p>
        </p:txBody>
      </p:sp>
      <p:pic>
        <p:nvPicPr>
          <p:cNvPr id="5530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0" y="989013"/>
            <a:ext cx="6513513" cy="5103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1317744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56323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2A1EB554-B655-45B0-9288-20212162989E}" type="slidenum">
              <a:rPr kumimoji="0" lang="zh-TW" altLang="en-US" smtClean="0"/>
              <a:pPr/>
              <a:t>75</a:t>
            </a:fld>
            <a:endParaRPr kumimoji="0" lang="en-US" altLang="zh-TW" smtClean="0"/>
          </a:p>
        </p:txBody>
      </p:sp>
      <p:sp>
        <p:nvSpPr>
          <p:cNvPr id="56324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FAD34B39-758D-4502-9BE9-BAD92C996EEE}" type="datetime1">
              <a:rPr kumimoji="0" lang="zh-TW" altLang="en-US" smtClean="0"/>
              <a:pPr/>
              <a:t>2017/1/14</a:t>
            </a:fld>
            <a:endParaRPr kumimoji="0" lang="en-US" altLang="zh-TW" smtClean="0"/>
          </a:p>
        </p:txBody>
      </p:sp>
      <p:sp>
        <p:nvSpPr>
          <p:cNvPr id="56325" name="Text Box 2"/>
          <p:cNvSpPr txBox="1">
            <a:spLocks noChangeArrowheads="1"/>
          </p:cNvSpPr>
          <p:nvPr/>
        </p:nvSpPr>
        <p:spPr bwMode="auto">
          <a:xfrm>
            <a:off x="3419475" y="211138"/>
            <a:ext cx="163929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陣列</a:t>
            </a:r>
            <a:r>
              <a:rPr lang="en-US" altLang="zh-TW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(array)</a:t>
            </a:r>
          </a:p>
        </p:txBody>
      </p:sp>
      <p:pic>
        <p:nvPicPr>
          <p:cNvPr id="56326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0" y="1079500"/>
            <a:ext cx="6481763" cy="2652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9588079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57347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A05BC745-B430-4067-845D-918F0374D250}" type="slidenum">
              <a:rPr kumimoji="0" lang="zh-TW" altLang="en-US" smtClean="0"/>
              <a:pPr/>
              <a:t>76</a:t>
            </a:fld>
            <a:endParaRPr kumimoji="0" lang="en-US" altLang="zh-TW" smtClean="0"/>
          </a:p>
        </p:txBody>
      </p:sp>
      <p:sp>
        <p:nvSpPr>
          <p:cNvPr id="57348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26698C19-8008-4A24-B08A-05ABF29C80BA}" type="datetime1">
              <a:rPr kumimoji="0" lang="zh-TW" altLang="en-US" smtClean="0"/>
              <a:pPr/>
              <a:t>2017/1/14</a:t>
            </a:fld>
            <a:endParaRPr kumimoji="0" lang="en-US" altLang="zh-TW" smtClean="0"/>
          </a:p>
        </p:txBody>
      </p:sp>
      <p:sp>
        <p:nvSpPr>
          <p:cNvPr id="57349" name="Text Box 2"/>
          <p:cNvSpPr txBox="1">
            <a:spLocks noChangeArrowheads="1"/>
          </p:cNvSpPr>
          <p:nvPr/>
        </p:nvSpPr>
        <p:spPr bwMode="auto">
          <a:xfrm>
            <a:off x="3419475" y="211138"/>
            <a:ext cx="163929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陣列</a:t>
            </a:r>
            <a:r>
              <a:rPr lang="en-US" altLang="zh-TW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(array)</a:t>
            </a:r>
          </a:p>
        </p:txBody>
      </p:sp>
      <p:sp>
        <p:nvSpPr>
          <p:cNvPr id="57350" name="Rectangle 3"/>
          <p:cNvSpPr>
            <a:spLocks noChangeArrowheads="1"/>
          </p:cNvSpPr>
          <p:nvPr/>
        </p:nvSpPr>
        <p:spPr bwMode="auto">
          <a:xfrm>
            <a:off x="623888" y="719491"/>
            <a:ext cx="1573364" cy="423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50708" tIns="76176" bIns="38088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dirty="0" smtClean="0"/>
              <a:t>一</a:t>
            </a:r>
            <a:r>
              <a:rPr lang="zh-TW" altLang="en-US" dirty="0"/>
              <a:t>維陣列</a:t>
            </a:r>
            <a:endParaRPr lang="zh-TW" altLang="en-US" sz="2400" dirty="0">
              <a:latin typeface="Times New Roman" pitchFamily="18" charset="0"/>
            </a:endParaRPr>
          </a:p>
        </p:txBody>
      </p:sp>
      <p:pic>
        <p:nvPicPr>
          <p:cNvPr id="57351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0" y="1196975"/>
            <a:ext cx="6513513" cy="4335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3907447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58371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1C9F07D2-9256-42B3-BE5C-2F996EE00721}" type="slidenum">
              <a:rPr kumimoji="0" lang="zh-TW" altLang="en-US" smtClean="0"/>
              <a:pPr/>
              <a:t>77</a:t>
            </a:fld>
            <a:endParaRPr kumimoji="0" lang="en-US" altLang="zh-TW" smtClean="0"/>
          </a:p>
        </p:txBody>
      </p:sp>
      <p:sp>
        <p:nvSpPr>
          <p:cNvPr id="58372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EE020F3B-34FC-430F-BDF2-769CA56D26D9}" type="datetime1">
              <a:rPr kumimoji="0" lang="zh-TW" altLang="en-US" smtClean="0"/>
              <a:pPr/>
              <a:t>2017/1/14</a:t>
            </a:fld>
            <a:endParaRPr kumimoji="0" lang="en-US" altLang="zh-TW" smtClean="0"/>
          </a:p>
        </p:txBody>
      </p:sp>
      <p:sp>
        <p:nvSpPr>
          <p:cNvPr id="58373" name="Text Box 2"/>
          <p:cNvSpPr txBox="1">
            <a:spLocks noChangeArrowheads="1"/>
          </p:cNvSpPr>
          <p:nvPr/>
        </p:nvSpPr>
        <p:spPr bwMode="auto">
          <a:xfrm>
            <a:off x="3419475" y="211138"/>
            <a:ext cx="163929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陣列</a:t>
            </a:r>
            <a:r>
              <a:rPr lang="en-US" altLang="zh-TW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(array)</a:t>
            </a:r>
          </a:p>
        </p:txBody>
      </p:sp>
      <p:sp>
        <p:nvSpPr>
          <p:cNvPr id="58374" name="Rectangle 3"/>
          <p:cNvSpPr>
            <a:spLocks noChangeArrowheads="1"/>
          </p:cNvSpPr>
          <p:nvPr/>
        </p:nvSpPr>
        <p:spPr bwMode="auto">
          <a:xfrm>
            <a:off x="623888" y="719491"/>
            <a:ext cx="1573364" cy="423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50708" tIns="76176" bIns="38088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dirty="0" smtClean="0"/>
              <a:t>二</a:t>
            </a:r>
            <a:r>
              <a:rPr lang="zh-TW" altLang="en-US" dirty="0"/>
              <a:t>維陣列</a:t>
            </a:r>
            <a:endParaRPr lang="zh-TW" altLang="en-US" sz="2400" dirty="0">
              <a:latin typeface="Times New Roman" pitchFamily="18" charset="0"/>
            </a:endParaRPr>
          </a:p>
        </p:txBody>
      </p:sp>
      <p:pic>
        <p:nvPicPr>
          <p:cNvPr id="5837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944524"/>
            <a:ext cx="6513513" cy="557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1937357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59395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83CA43D3-1560-4C7C-85DE-C61689593F83}" type="slidenum">
              <a:rPr kumimoji="0" lang="zh-TW" altLang="en-US" smtClean="0"/>
              <a:pPr/>
              <a:t>78</a:t>
            </a:fld>
            <a:endParaRPr kumimoji="0" lang="en-US" altLang="zh-TW" smtClean="0"/>
          </a:p>
        </p:txBody>
      </p:sp>
      <p:sp>
        <p:nvSpPr>
          <p:cNvPr id="59396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FC8B70F8-8278-456F-8C39-50F6F070732B}" type="datetime1">
              <a:rPr kumimoji="0" lang="zh-TW" altLang="en-US" smtClean="0"/>
              <a:pPr/>
              <a:t>2017/1/14</a:t>
            </a:fld>
            <a:endParaRPr kumimoji="0" lang="en-US" altLang="zh-TW" smtClean="0"/>
          </a:p>
        </p:txBody>
      </p:sp>
      <p:sp>
        <p:nvSpPr>
          <p:cNvPr id="59397" name="Text Box 2"/>
          <p:cNvSpPr txBox="1">
            <a:spLocks noChangeArrowheads="1"/>
          </p:cNvSpPr>
          <p:nvPr/>
        </p:nvSpPr>
        <p:spPr bwMode="auto">
          <a:xfrm>
            <a:off x="3419475" y="211138"/>
            <a:ext cx="163929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陣列</a:t>
            </a:r>
            <a:r>
              <a:rPr lang="en-US" altLang="zh-TW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(array)</a:t>
            </a:r>
          </a:p>
        </p:txBody>
      </p:sp>
      <p:sp>
        <p:nvSpPr>
          <p:cNvPr id="59398" name="Rectangle 3"/>
          <p:cNvSpPr>
            <a:spLocks noChangeArrowheads="1"/>
          </p:cNvSpPr>
          <p:nvPr/>
        </p:nvSpPr>
        <p:spPr bwMode="auto">
          <a:xfrm>
            <a:off x="623888" y="719491"/>
            <a:ext cx="2086325" cy="423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50708" tIns="76176" bIns="38088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dirty="0" smtClean="0"/>
              <a:t>以</a:t>
            </a:r>
            <a:r>
              <a:rPr lang="zh-TW" altLang="en-US" dirty="0"/>
              <a:t>陣列傳引數</a:t>
            </a:r>
            <a:endParaRPr lang="zh-TW" altLang="en-US" sz="2400" dirty="0">
              <a:latin typeface="Times New Roman" pitchFamily="18" charset="0"/>
            </a:endParaRPr>
          </a:p>
        </p:txBody>
      </p:sp>
      <p:sp>
        <p:nvSpPr>
          <p:cNvPr id="59399" name="Rectangle 5"/>
          <p:cNvSpPr>
            <a:spLocks noChangeArrowheads="1"/>
          </p:cNvSpPr>
          <p:nvPr/>
        </p:nvSpPr>
        <p:spPr bwMode="auto">
          <a:xfrm>
            <a:off x="3289300" y="811213"/>
            <a:ext cx="5040313" cy="73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61950" indent="-3619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>
              <a:buClr>
                <a:srgbClr val="FF9900"/>
              </a:buClr>
              <a:buFont typeface="Wingdings" pitchFamily="2" charset="2"/>
              <a:buChar char="p"/>
            </a:pPr>
            <a:r>
              <a:rPr lang="zh-TW" altLang="en-US" sz="1400">
                <a:solidFill>
                  <a:srgbClr val="000000"/>
                </a:solidFill>
              </a:rPr>
              <a:t>當傳遞陣列給函式時，並不會將此陣列複製一份給函式，只是傳遞陣列的位址給函式，函式再利用這個位址與註標去存取原來在主函式中的陣列。</a:t>
            </a:r>
          </a:p>
        </p:txBody>
      </p:sp>
      <p:pic>
        <p:nvPicPr>
          <p:cNvPr id="59400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931069"/>
            <a:ext cx="6513513" cy="582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5225930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60419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15F44334-6F46-43CA-8E7E-6E80AF52EA49}" type="slidenum">
              <a:rPr kumimoji="0" lang="zh-TW" altLang="en-US" smtClean="0"/>
              <a:pPr/>
              <a:t>79</a:t>
            </a:fld>
            <a:endParaRPr kumimoji="0" lang="en-US" altLang="zh-TW" smtClean="0"/>
          </a:p>
        </p:txBody>
      </p:sp>
      <p:sp>
        <p:nvSpPr>
          <p:cNvPr id="60420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58001F45-3D2E-481A-915C-76F36A3CBDAF}" type="datetime1">
              <a:rPr kumimoji="0" lang="zh-TW" altLang="en-US" smtClean="0"/>
              <a:pPr/>
              <a:t>2017/1/14</a:t>
            </a:fld>
            <a:endParaRPr kumimoji="0" lang="en-US" altLang="zh-TW" smtClean="0"/>
          </a:p>
        </p:txBody>
      </p:sp>
      <p:sp>
        <p:nvSpPr>
          <p:cNvPr id="60421" name="Text Box 2"/>
          <p:cNvSpPr txBox="1">
            <a:spLocks noChangeArrowheads="1"/>
          </p:cNvSpPr>
          <p:nvPr/>
        </p:nvSpPr>
        <p:spPr bwMode="auto">
          <a:xfrm>
            <a:off x="3563938" y="211138"/>
            <a:ext cx="121058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前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置命令</a:t>
            </a:r>
            <a:endParaRPr lang="en-US" altLang="zh-TW" b="1" dirty="0">
              <a:solidFill>
                <a:srgbClr val="0033CC"/>
              </a:solidFill>
              <a:latin typeface="Arial Black" pitchFamily="34" charset="0"/>
              <a:ea typeface="GungsuhChe" pitchFamily="49" charset="-127"/>
            </a:endParaRPr>
          </a:p>
        </p:txBody>
      </p:sp>
      <p:sp>
        <p:nvSpPr>
          <p:cNvPr id="60422" name="Rectangle 3"/>
          <p:cNvSpPr>
            <a:spLocks noChangeArrowheads="1"/>
          </p:cNvSpPr>
          <p:nvPr/>
        </p:nvSpPr>
        <p:spPr bwMode="auto">
          <a:xfrm>
            <a:off x="623888" y="719491"/>
            <a:ext cx="2693864" cy="423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50708" tIns="76176" bIns="38088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dirty="0" smtClean="0"/>
              <a:t>#</a:t>
            </a:r>
            <a:r>
              <a:rPr lang="en-US" altLang="zh-TW" dirty="0"/>
              <a:t>include</a:t>
            </a:r>
            <a:r>
              <a:rPr lang="zh-TW" altLang="en-US" dirty="0"/>
              <a:t>前置命令</a:t>
            </a:r>
            <a:endParaRPr lang="zh-TW" altLang="en-US" sz="2400" dirty="0">
              <a:latin typeface="Times New Roman" pitchFamily="18" charset="0"/>
            </a:endParaRPr>
          </a:p>
        </p:txBody>
      </p:sp>
      <p:pic>
        <p:nvPicPr>
          <p:cNvPr id="60423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0" y="1079500"/>
            <a:ext cx="5400675" cy="5370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0264441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投影片編號版面配置區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ECE10A86-5B3F-454D-92AF-08F69C72444F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8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50179" name="日期版面配置區 5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0A291334-BE25-4777-A829-17E949E912C6}" type="datetime1">
              <a:rPr kumimoji="0" lang="zh-TW" altLang="en-US" sz="1200" smtClean="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2017/1/14</a:t>
            </a:fld>
            <a:endParaRPr kumimoji="0" lang="en-US" altLang="zh-TW" sz="1200" smtClean="0">
              <a:latin typeface="Arial" charset="0"/>
              <a:ea typeface="新細明體" pitchFamily="18" charset="-120"/>
            </a:endParaRPr>
          </a:p>
        </p:txBody>
      </p:sp>
      <p:sp>
        <p:nvSpPr>
          <p:cNvPr id="21508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>
              <a:defRPr/>
            </a:pP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軟體下載</a:t>
            </a:r>
            <a:endParaRPr lang="en-US" altLang="zh-TW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21509" name="Rectangle 126"/>
          <p:cNvSpPr>
            <a:spLocks noChangeArrowheads="1"/>
          </p:cNvSpPr>
          <p:nvPr/>
        </p:nvSpPr>
        <p:spPr bwMode="auto">
          <a:xfrm>
            <a:off x="684212" y="1341438"/>
            <a:ext cx="8136259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Char char="•"/>
              <a:defRPr/>
            </a:pPr>
            <a:r>
              <a:rPr lang="en-US" altLang="zh-TW" sz="2800" dirty="0">
                <a:latin typeface="標楷體" pitchFamily="65" charset="-120"/>
              </a:rPr>
              <a:t>https://www.arduino.cc/en/Main/Software</a:t>
            </a:r>
            <a:endParaRPr lang="zh-TW" altLang="en-US" sz="2600" dirty="0" smtClean="0">
              <a:latin typeface="+mj-lt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697" y="1988840"/>
            <a:ext cx="8305774" cy="46697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09598683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61443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943FAC62-5BE8-49E0-A361-2D68BC575CC5}" type="slidenum">
              <a:rPr kumimoji="0" lang="zh-TW" altLang="en-US" smtClean="0"/>
              <a:pPr/>
              <a:t>80</a:t>
            </a:fld>
            <a:endParaRPr kumimoji="0" lang="en-US" altLang="zh-TW" smtClean="0"/>
          </a:p>
        </p:txBody>
      </p:sp>
      <p:sp>
        <p:nvSpPr>
          <p:cNvPr id="61444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02A0BE45-112E-443F-B62F-43C51878BB42}" type="datetime1">
              <a:rPr kumimoji="0" lang="zh-TW" altLang="en-US" smtClean="0"/>
              <a:pPr/>
              <a:t>2017/1/14</a:t>
            </a:fld>
            <a:endParaRPr kumimoji="0" lang="en-US" altLang="zh-TW" smtClean="0"/>
          </a:p>
        </p:txBody>
      </p:sp>
      <p:sp>
        <p:nvSpPr>
          <p:cNvPr id="61445" name="Text Box 2"/>
          <p:cNvSpPr txBox="1">
            <a:spLocks noChangeArrowheads="1"/>
          </p:cNvSpPr>
          <p:nvPr/>
        </p:nvSpPr>
        <p:spPr bwMode="auto">
          <a:xfrm>
            <a:off x="3563938" y="211138"/>
            <a:ext cx="121058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前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置命令</a:t>
            </a:r>
            <a:endParaRPr lang="en-US" altLang="zh-TW" b="1" dirty="0">
              <a:solidFill>
                <a:srgbClr val="0033CC"/>
              </a:solidFill>
              <a:latin typeface="Arial Black" pitchFamily="34" charset="0"/>
              <a:ea typeface="GungsuhChe" pitchFamily="49" charset="-127"/>
            </a:endParaRPr>
          </a:p>
        </p:txBody>
      </p:sp>
      <p:sp>
        <p:nvSpPr>
          <p:cNvPr id="61446" name="Rectangle 3"/>
          <p:cNvSpPr>
            <a:spLocks noChangeArrowheads="1"/>
          </p:cNvSpPr>
          <p:nvPr/>
        </p:nvSpPr>
        <p:spPr bwMode="auto">
          <a:xfrm>
            <a:off x="623888" y="719491"/>
            <a:ext cx="2570432" cy="423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50708" tIns="76176" bIns="38088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dirty="0" smtClean="0"/>
              <a:t>#</a:t>
            </a:r>
            <a:r>
              <a:rPr lang="en-US" altLang="zh-TW" dirty="0"/>
              <a:t>define</a:t>
            </a:r>
            <a:r>
              <a:rPr lang="zh-TW" altLang="en-US" dirty="0"/>
              <a:t>前置命令</a:t>
            </a:r>
            <a:endParaRPr lang="zh-TW" altLang="en-US" sz="2400" dirty="0">
              <a:latin typeface="Times New Roman" pitchFamily="18" charset="0"/>
            </a:endParaRPr>
          </a:p>
        </p:txBody>
      </p:sp>
      <p:pic>
        <p:nvPicPr>
          <p:cNvPr id="61447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0" y="1258888"/>
            <a:ext cx="6513513" cy="458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9212172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投影片編號版面配置區 5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E3A45C09-253E-4F64-AEE7-A9CA1EA8D13D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81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29027" name="日期版面配置區 6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0B13FF84-ADBA-48D0-9535-44653F0C1D77}" type="datetime1">
              <a:rPr kumimoji="0" lang="zh-TW" altLang="en-US" sz="1200" smtClean="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2017/1/14</a:t>
            </a:fld>
            <a:endParaRPr kumimoji="0" lang="en-US" altLang="zh-TW" sz="1200" smtClean="0">
              <a:latin typeface="Arial" charset="0"/>
              <a:ea typeface="新細明體" pitchFamily="18" charset="-120"/>
            </a:endParaRPr>
          </a:p>
        </p:txBody>
      </p:sp>
      <p:sp>
        <p:nvSpPr>
          <p:cNvPr id="5018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>
              <a:defRPr/>
            </a:pPr>
            <a:r>
              <a:rPr lang="en-US" altLang="zh-TW" b="1" dirty="0" smtClean="0">
                <a:solidFill>
                  <a:schemeClr val="accent5">
                    <a:lumMod val="50000"/>
                  </a:schemeClr>
                </a:solidFill>
              </a:rPr>
              <a:t>Q  &amp;  A</a:t>
            </a:r>
            <a:endParaRPr lang="zh-TW" altLang="zh-TW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2902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627313" y="3068638"/>
            <a:ext cx="4038600" cy="1944687"/>
          </a:xfrm>
        </p:spPr>
        <p:txBody>
          <a:bodyPr/>
          <a:lstStyle/>
          <a:p>
            <a:pPr algn="ctr" eaLnBrk="1" hangingPunct="1">
              <a:buFont typeface="Wingdings" pitchFamily="2" charset="2"/>
              <a:buNone/>
            </a:pPr>
            <a:r>
              <a:rPr lang="zh-TW" altLang="en-US" sz="3600" smtClean="0">
                <a:solidFill>
                  <a:srgbClr val="0070C0"/>
                </a:solidFill>
                <a:latin typeface="標楷體" pitchFamily="65" charset="-120"/>
              </a:rPr>
              <a:t>感謝聆聽</a:t>
            </a:r>
          </a:p>
          <a:p>
            <a:pPr algn="ctr" eaLnBrk="1" hangingPunct="1">
              <a:buFont typeface="Wingdings" pitchFamily="2" charset="2"/>
              <a:buNone/>
            </a:pPr>
            <a:r>
              <a:rPr lang="zh-TW" altLang="en-US" sz="3600" smtClean="0">
                <a:solidFill>
                  <a:srgbClr val="0070C0"/>
                </a:solidFill>
                <a:latin typeface="標楷體" pitchFamily="65" charset="-120"/>
              </a:rPr>
              <a:t>恭請指教</a:t>
            </a:r>
          </a:p>
          <a:p>
            <a:pPr algn="ctr" eaLnBrk="1" hangingPunct="1">
              <a:buFont typeface="Wingdings" pitchFamily="2" charset="2"/>
              <a:buNone/>
            </a:pPr>
            <a:endParaRPr lang="en-US" altLang="zh-TW" sz="4000" smtClean="0">
              <a:latin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527321201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標題 1"/>
          <p:cNvSpPr>
            <a:spLocks noGrp="1"/>
          </p:cNvSpPr>
          <p:nvPr>
            <p:ph type="title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algn="ctr">
              <a:defRPr/>
            </a:pPr>
            <a:r>
              <a:rPr lang="zh-TW" altLang="en-US" b="1" dirty="0">
                <a:solidFill>
                  <a:schemeClr val="accent5">
                    <a:lumMod val="50000"/>
                  </a:schemeClr>
                </a:solidFill>
              </a:rPr>
              <a:t>自我介紹</a:t>
            </a:r>
          </a:p>
        </p:txBody>
      </p:sp>
      <p:sp>
        <p:nvSpPr>
          <p:cNvPr id="130051" name="內容版面配置區 2"/>
          <p:cNvSpPr>
            <a:spLocks noGrp="1"/>
          </p:cNvSpPr>
          <p:nvPr>
            <p:ph idx="1"/>
          </p:nvPr>
        </p:nvSpPr>
        <p:spPr>
          <a:xfrm>
            <a:off x="468313" y="1341438"/>
            <a:ext cx="8229600" cy="4824412"/>
          </a:xfrm>
        </p:spPr>
        <p:txBody>
          <a:bodyPr/>
          <a:lstStyle/>
          <a:p>
            <a:r>
              <a:rPr lang="zh-TW" altLang="zh-TW" b="1" dirty="0" smtClean="0"/>
              <a:t>曹永忠</a:t>
            </a:r>
            <a:r>
              <a:rPr lang="en-US" altLang="zh-TW" b="1" dirty="0" smtClean="0"/>
              <a:t> (Yung-Chung </a:t>
            </a:r>
            <a:r>
              <a:rPr lang="en-US" altLang="zh-TW" b="1" dirty="0" err="1" smtClean="0"/>
              <a:t>Tsao</a:t>
            </a:r>
            <a:r>
              <a:rPr lang="en-US" altLang="zh-TW" b="1" dirty="0" smtClean="0"/>
              <a:t>) </a:t>
            </a:r>
            <a:r>
              <a:rPr lang="zh-TW" altLang="zh-TW" b="1" dirty="0" smtClean="0"/>
              <a:t>，</a:t>
            </a:r>
            <a:r>
              <a:rPr lang="zh-TW" altLang="zh-TW" dirty="0" smtClean="0"/>
              <a:t>目前為自由作家，專研於軟體工程、軟體開發與設計、物件導向程式設計，商品攝影及人像攝影。長期投入資訊系統設計與開發、企業應用系統開發、軟體工程、新產品開發管理、商品及人像攝影等領域，並持續發表作品及相關專業著作。</a:t>
            </a:r>
          </a:p>
          <a:p>
            <a:r>
              <a:rPr lang="en-US" altLang="zh-TW" sz="1800" dirty="0" err="1" smtClean="0"/>
              <a:t>Email:</a:t>
            </a:r>
            <a:r>
              <a:rPr lang="en-US" altLang="zh-TW" sz="1800" u="sng" dirty="0" err="1" smtClean="0">
                <a:hlinkClick r:id="rId3"/>
              </a:rPr>
              <a:t>prgbruce@gmail.com</a:t>
            </a:r>
            <a:endParaRPr lang="zh-TW" altLang="zh-TW" sz="1800" dirty="0" smtClean="0"/>
          </a:p>
          <a:p>
            <a:r>
              <a:rPr lang="en-US" altLang="zh-TW" sz="1800" dirty="0" smtClean="0"/>
              <a:t>Line ID</a:t>
            </a:r>
            <a:r>
              <a:rPr lang="zh-TW" altLang="zh-TW" sz="1800" dirty="0" smtClean="0"/>
              <a:t>：</a:t>
            </a:r>
            <a:r>
              <a:rPr lang="en-US" altLang="zh-TW" sz="1800" dirty="0" err="1" smtClean="0"/>
              <a:t>dr.brucetsao</a:t>
            </a:r>
            <a:endParaRPr lang="zh-TW" altLang="zh-TW" sz="1800" dirty="0" smtClean="0"/>
          </a:p>
          <a:p>
            <a:r>
              <a:rPr lang="zh-TW" altLang="zh-TW" sz="1800" dirty="0" smtClean="0"/>
              <a:t>範例原始碼網址：</a:t>
            </a:r>
            <a:r>
              <a:rPr lang="en-US" altLang="zh-TW" sz="1800" u="sng" dirty="0"/>
              <a:t>https://</a:t>
            </a:r>
            <a:r>
              <a:rPr lang="en-US" altLang="zh-TW" sz="1800" u="sng" dirty="0" smtClean="0"/>
              <a:t>github.com/brucetsao/BruceCourses/tree/master/20170115_NTU/</a:t>
            </a:r>
          </a:p>
          <a:p>
            <a:r>
              <a:rPr lang="zh-TW" altLang="zh-TW" sz="1800" dirty="0" smtClean="0"/>
              <a:t>臉書社群</a:t>
            </a:r>
            <a:r>
              <a:rPr lang="en-US" altLang="zh-TW" sz="1800" dirty="0" smtClean="0"/>
              <a:t>(</a:t>
            </a:r>
            <a:r>
              <a:rPr lang="en-US" altLang="zh-TW" sz="1800" dirty="0" err="1" smtClean="0"/>
              <a:t>Arduino.Taiwan</a:t>
            </a:r>
            <a:r>
              <a:rPr lang="en-US" altLang="zh-TW" sz="1800" dirty="0" smtClean="0"/>
              <a:t>)</a:t>
            </a:r>
            <a:r>
              <a:rPr lang="zh-TW" altLang="zh-TW" sz="1800" dirty="0" smtClean="0"/>
              <a:t>：</a:t>
            </a:r>
            <a:r>
              <a:rPr lang="en-US" altLang="zh-TW" sz="1800" u="sng" dirty="0" smtClean="0">
                <a:hlinkClick r:id="rId4"/>
              </a:rPr>
              <a:t>https://www.facebook.com/groups/Arduino.Taiwan/</a:t>
            </a:r>
            <a:endParaRPr lang="zh-TW" altLang="zh-TW" sz="1800" dirty="0" smtClean="0"/>
          </a:p>
          <a:p>
            <a:r>
              <a:rPr lang="en-US" altLang="zh-TW" sz="1800" dirty="0" err="1" smtClean="0"/>
              <a:t>Youtube</a:t>
            </a:r>
            <a:r>
              <a:rPr lang="zh-TW" altLang="zh-TW" sz="1800" dirty="0" smtClean="0"/>
              <a:t>：</a:t>
            </a:r>
            <a:r>
              <a:rPr lang="en-US" altLang="zh-TW" sz="1800" u="sng" dirty="0" smtClean="0">
                <a:hlinkClick r:id="rId5"/>
              </a:rPr>
              <a:t>https://www.youtube.com/channel/UCcYG2yY_u0m1aotcA4hrRgQ</a:t>
            </a:r>
            <a:endParaRPr lang="zh-TW" altLang="en-US" sz="1800" dirty="0" smtClean="0"/>
          </a:p>
        </p:txBody>
      </p:sp>
      <p:sp>
        <p:nvSpPr>
          <p:cNvPr id="130052" name="投影片編號版面配置區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BE7F0DF7-B586-491F-8CEC-31E5B8D6B14D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82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30053" name="日期版面配置區 4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TW" sz="1200" smtClean="0">
                <a:latin typeface="Arial" charset="0"/>
                <a:ea typeface="新細明體" pitchFamily="18" charset="-120"/>
              </a:rPr>
              <a:t>2014/10/22</a:t>
            </a:r>
          </a:p>
        </p:txBody>
      </p:sp>
      <p:pic>
        <p:nvPicPr>
          <p:cNvPr id="130054" name="Picture 6" descr="D:\永忠研究\經履歷資料\名片\名片印刷_曹永忠1040304\名片印刷檔\Line_dr_brucetsao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3017838"/>
            <a:ext cx="1076325" cy="1054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5" name="投影片編號版面配置區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0D84F2DD-4C58-4869-9FE0-50F1F40150F7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83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31076" name="日期版面配置區 4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TW" sz="1200" smtClean="0">
                <a:latin typeface="Arial" charset="0"/>
                <a:ea typeface="新細明體" pitchFamily="18" charset="-120"/>
              </a:rPr>
              <a:t>2014/10/22</a:t>
            </a:r>
          </a:p>
        </p:txBody>
      </p:sp>
      <p:pic>
        <p:nvPicPr>
          <p:cNvPr id="131077" name="Picture 2" descr="D:\永忠研究\經履歷資料\mylogo1.jpg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888" y="2205038"/>
            <a:ext cx="6842125" cy="185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</p:spTree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52C3411C-9092-465A-8C4D-247E963927A1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9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51203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CAD35B6F-9E0B-4E83-AC40-D5B4E69F5A4D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2017/1/14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2532" name="Rectangle 3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marL="742950" indent="-742950" algn="ctr">
              <a:defRPr/>
            </a:pP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找</a:t>
            </a:r>
            <a:r>
              <a:rPr lang="en-US" altLang="zh-TW" b="1" dirty="0" smtClean="0">
                <a:solidFill>
                  <a:schemeClr val="accent5">
                    <a:lumMod val="50000"/>
                  </a:schemeClr>
                </a:solidFill>
              </a:rPr>
              <a:t>1.6.7</a:t>
            </a: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版本</a:t>
            </a:r>
            <a:endParaRPr lang="en-US" altLang="zh-TW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51209" name="矩形 9"/>
          <p:cNvSpPr>
            <a:spLocks noChangeArrowheads="1"/>
          </p:cNvSpPr>
          <p:nvPr/>
        </p:nvSpPr>
        <p:spPr bwMode="auto">
          <a:xfrm>
            <a:off x="611560" y="1416033"/>
            <a:ext cx="739523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000" dirty="0">
                <a:latin typeface="Arial" charset="0"/>
                <a:ea typeface="新細明體" pitchFamily="18" charset="-120"/>
              </a:rPr>
              <a:t>https://www.arduino.cc/en/Main/OldSoftwareReleases#previous</a:t>
            </a:r>
            <a:endParaRPr lang="zh-TW" altLang="en-US" sz="2000" dirty="0">
              <a:latin typeface="Arial" charset="0"/>
              <a:ea typeface="新細明體" pitchFamily="18" charset="-120"/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821" y="2060848"/>
            <a:ext cx="7866066" cy="44225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72403116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ixel">
  <a:themeElements>
    <a:clrScheme name="Pixel 10">
      <a:dk1>
        <a:srgbClr val="000000"/>
      </a:dk1>
      <a:lt1>
        <a:srgbClr val="FFFFFF"/>
      </a:lt1>
      <a:dk2>
        <a:srgbClr val="000000"/>
      </a:dk2>
      <a:lt2>
        <a:srgbClr val="FF9900"/>
      </a:lt2>
      <a:accent1>
        <a:srgbClr val="FFCC99"/>
      </a:accent1>
      <a:accent2>
        <a:srgbClr val="FBA313"/>
      </a:accent2>
      <a:accent3>
        <a:srgbClr val="FFFFFF"/>
      </a:accent3>
      <a:accent4>
        <a:srgbClr val="000000"/>
      </a:accent4>
      <a:accent5>
        <a:srgbClr val="FFE2CA"/>
      </a:accent5>
      <a:accent6>
        <a:srgbClr val="E39310"/>
      </a:accent6>
      <a:hlink>
        <a:srgbClr val="CC3300"/>
      </a:hlink>
      <a:folHlink>
        <a:srgbClr val="FCC66E"/>
      </a:folHlink>
    </a:clrScheme>
    <a:fontScheme name="Pixel">
      <a:majorFont>
        <a:latin typeface="Times New Roman"/>
        <a:ea typeface="標楷體"/>
        <a:cs typeface=""/>
      </a:majorFont>
      <a:minorFont>
        <a:latin typeface="Times New Roman"/>
        <a:ea typeface="標楷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Pixel 1">
        <a:dk1>
          <a:srgbClr val="0066FF"/>
        </a:dk1>
        <a:lt1>
          <a:srgbClr val="FFFFFF"/>
        </a:lt1>
        <a:dk2>
          <a:srgbClr val="000066"/>
        </a:dk2>
        <a:lt2>
          <a:srgbClr val="FFFFFF"/>
        </a:lt2>
        <a:accent1>
          <a:srgbClr val="6699FF"/>
        </a:accent1>
        <a:accent2>
          <a:srgbClr val="3333FF"/>
        </a:accent2>
        <a:accent3>
          <a:srgbClr val="AAAAB8"/>
        </a:accent3>
        <a:accent4>
          <a:srgbClr val="DADADA"/>
        </a:accent4>
        <a:accent5>
          <a:srgbClr val="B8CAFF"/>
        </a:accent5>
        <a:accent6>
          <a:srgbClr val="2D2DE7"/>
        </a:accent6>
        <a:hlink>
          <a:srgbClr val="FFCC00"/>
        </a:hlink>
        <a:folHlink>
          <a:srgbClr val="00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2">
        <a:dk1>
          <a:srgbClr val="009999"/>
        </a:dk1>
        <a:lt1>
          <a:srgbClr val="FFFFFF"/>
        </a:lt1>
        <a:dk2>
          <a:srgbClr val="334B49"/>
        </a:dk2>
        <a:lt2>
          <a:srgbClr val="FFFFFF"/>
        </a:lt2>
        <a:accent1>
          <a:srgbClr val="33CCCC"/>
        </a:accent1>
        <a:accent2>
          <a:srgbClr val="008080"/>
        </a:accent2>
        <a:accent3>
          <a:srgbClr val="ADB1B1"/>
        </a:accent3>
        <a:accent4>
          <a:srgbClr val="DADADA"/>
        </a:accent4>
        <a:accent5>
          <a:srgbClr val="ADE2E2"/>
        </a:accent5>
        <a:accent6>
          <a:srgbClr val="007373"/>
        </a:accent6>
        <a:hlink>
          <a:srgbClr val="FFCC00"/>
        </a:hlink>
        <a:folHlink>
          <a:srgbClr val="0066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3">
        <a:dk1>
          <a:srgbClr val="006699"/>
        </a:dk1>
        <a:lt1>
          <a:srgbClr val="FFFFFF"/>
        </a:lt1>
        <a:dk2>
          <a:srgbClr val="333399"/>
        </a:dk2>
        <a:lt2>
          <a:srgbClr val="FFFFFF"/>
        </a:lt2>
        <a:accent1>
          <a:srgbClr val="0099CC"/>
        </a:accent1>
        <a:accent2>
          <a:srgbClr val="0386AF"/>
        </a:accent2>
        <a:accent3>
          <a:srgbClr val="ADADCA"/>
        </a:accent3>
        <a:accent4>
          <a:srgbClr val="DADADA"/>
        </a:accent4>
        <a:accent5>
          <a:srgbClr val="AACAE2"/>
        </a:accent5>
        <a:accent6>
          <a:srgbClr val="02799E"/>
        </a:accent6>
        <a:hlink>
          <a:srgbClr val="FFCC00"/>
        </a:hlink>
        <a:folHlink>
          <a:srgbClr val="66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4">
        <a:dk1>
          <a:srgbClr val="008080"/>
        </a:dk1>
        <a:lt1>
          <a:srgbClr val="FFFFFF"/>
        </a:lt1>
        <a:dk2>
          <a:srgbClr val="2F978D"/>
        </a:dk2>
        <a:lt2>
          <a:srgbClr val="FFFFFF"/>
        </a:lt2>
        <a:accent1>
          <a:srgbClr val="0099FF"/>
        </a:accent1>
        <a:accent2>
          <a:srgbClr val="009999"/>
        </a:accent2>
        <a:accent3>
          <a:srgbClr val="ADC9C5"/>
        </a:accent3>
        <a:accent4>
          <a:srgbClr val="DADADA"/>
        </a:accent4>
        <a:accent5>
          <a:srgbClr val="AACAFF"/>
        </a:accent5>
        <a:accent6>
          <a:srgbClr val="008A8A"/>
        </a:accent6>
        <a:hlink>
          <a:srgbClr val="FFFFCC"/>
        </a:hlink>
        <a:folHlink>
          <a:srgbClr val="70CAC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5">
        <a:dk1>
          <a:srgbClr val="822504"/>
        </a:dk1>
        <a:lt1>
          <a:srgbClr val="FFFFFF"/>
        </a:lt1>
        <a:dk2>
          <a:srgbClr val="330000"/>
        </a:dk2>
        <a:lt2>
          <a:srgbClr val="FFFFFF"/>
        </a:lt2>
        <a:accent1>
          <a:srgbClr val="FF9900"/>
        </a:accent1>
        <a:accent2>
          <a:srgbClr val="9E2A06"/>
        </a:accent2>
        <a:accent3>
          <a:srgbClr val="ADAAAA"/>
        </a:accent3>
        <a:accent4>
          <a:srgbClr val="DADADA"/>
        </a:accent4>
        <a:accent5>
          <a:srgbClr val="FFCAAA"/>
        </a:accent5>
        <a:accent6>
          <a:srgbClr val="8F2505"/>
        </a:accent6>
        <a:hlink>
          <a:srgbClr val="FF3300"/>
        </a:hlink>
        <a:folHlink>
          <a:srgbClr val="7C070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6">
        <a:dk1>
          <a:srgbClr val="336600"/>
        </a:dk1>
        <a:lt1>
          <a:srgbClr val="FFFFFF"/>
        </a:lt1>
        <a:dk2>
          <a:srgbClr val="4A7911"/>
        </a:dk2>
        <a:lt2>
          <a:srgbClr val="FFFFFF"/>
        </a:lt2>
        <a:accent1>
          <a:srgbClr val="666633"/>
        </a:accent1>
        <a:accent2>
          <a:srgbClr val="669900"/>
        </a:accent2>
        <a:accent3>
          <a:srgbClr val="B1BEAA"/>
        </a:accent3>
        <a:accent4>
          <a:srgbClr val="DADADA"/>
        </a:accent4>
        <a:accent5>
          <a:srgbClr val="B8B8AD"/>
        </a:accent5>
        <a:accent6>
          <a:srgbClr val="5C8A00"/>
        </a:accent6>
        <a:hlink>
          <a:srgbClr val="FFCC00"/>
        </a:hlink>
        <a:folHlink>
          <a:srgbClr val="99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7">
        <a:dk1>
          <a:srgbClr val="000000"/>
        </a:dk1>
        <a:lt1>
          <a:srgbClr val="FFFFFF"/>
        </a:lt1>
        <a:dk2>
          <a:srgbClr val="000000"/>
        </a:dk2>
        <a:lt2>
          <a:srgbClr val="CC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6633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8">
        <a:dk1>
          <a:srgbClr val="003300"/>
        </a:dk1>
        <a:lt1>
          <a:srgbClr val="FFFFFF"/>
        </a:lt1>
        <a:dk2>
          <a:srgbClr val="000000"/>
        </a:dk2>
        <a:lt2>
          <a:srgbClr val="336600"/>
        </a:lt2>
        <a:accent1>
          <a:srgbClr val="CCCC00"/>
        </a:accent1>
        <a:accent2>
          <a:srgbClr val="669900"/>
        </a:accent2>
        <a:accent3>
          <a:srgbClr val="FFFFFF"/>
        </a:accent3>
        <a:accent4>
          <a:srgbClr val="002A00"/>
        </a:accent4>
        <a:accent5>
          <a:srgbClr val="E2E2AA"/>
        </a:accent5>
        <a:accent6>
          <a:srgbClr val="5C8A00"/>
        </a:accent6>
        <a:hlink>
          <a:srgbClr val="333300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9">
        <a:dk1>
          <a:srgbClr val="000000"/>
        </a:dk1>
        <a:lt1>
          <a:srgbClr val="FFFFFF"/>
        </a:lt1>
        <a:dk2>
          <a:srgbClr val="000000"/>
        </a:dk2>
        <a:lt2>
          <a:srgbClr val="440044"/>
        </a:lt2>
        <a:accent1>
          <a:srgbClr val="FFCCCC"/>
        </a:accent1>
        <a:accent2>
          <a:srgbClr val="790571"/>
        </a:accent2>
        <a:accent3>
          <a:srgbClr val="FFFFFF"/>
        </a:accent3>
        <a:accent4>
          <a:srgbClr val="000000"/>
        </a:accent4>
        <a:accent5>
          <a:srgbClr val="FFE2E2"/>
        </a:accent5>
        <a:accent6>
          <a:srgbClr val="6D0466"/>
        </a:accent6>
        <a:hlink>
          <a:srgbClr val="993366"/>
        </a:hlink>
        <a:folHlink>
          <a:srgbClr val="9F839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0">
        <a:dk1>
          <a:srgbClr val="000000"/>
        </a:dk1>
        <a:lt1>
          <a:srgbClr val="FFFFFF"/>
        </a:lt1>
        <a:dk2>
          <a:srgbClr val="000000"/>
        </a:dk2>
        <a:lt2>
          <a:srgbClr val="FF9900"/>
        </a:lt2>
        <a:accent1>
          <a:srgbClr val="FFCC99"/>
        </a:accent1>
        <a:accent2>
          <a:srgbClr val="FBA313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E39310"/>
        </a:accent6>
        <a:hlink>
          <a:srgbClr val="CC3300"/>
        </a:hlink>
        <a:folHlink>
          <a:srgbClr val="FCC66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1">
        <a:dk1>
          <a:srgbClr val="000000"/>
        </a:dk1>
        <a:lt1>
          <a:srgbClr val="FFFFFF"/>
        </a:lt1>
        <a:dk2>
          <a:srgbClr val="000000"/>
        </a:dk2>
        <a:lt2>
          <a:srgbClr val="779F92"/>
        </a:lt2>
        <a:accent1>
          <a:srgbClr val="33CCCC"/>
        </a:accent1>
        <a:accent2>
          <a:srgbClr val="9DC2D7"/>
        </a:accent2>
        <a:accent3>
          <a:srgbClr val="FFFFFF"/>
        </a:accent3>
        <a:accent4>
          <a:srgbClr val="000000"/>
        </a:accent4>
        <a:accent5>
          <a:srgbClr val="ADE2E2"/>
        </a:accent5>
        <a:accent6>
          <a:srgbClr val="8EB0C3"/>
        </a:accent6>
        <a:hlink>
          <a:srgbClr val="006666"/>
        </a:hlink>
        <a:folHlink>
          <a:srgbClr val="CC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2">
        <a:dk1>
          <a:srgbClr val="000000"/>
        </a:dk1>
        <a:lt1>
          <a:srgbClr val="FFFFFF"/>
        </a:lt1>
        <a:dk2>
          <a:srgbClr val="000000"/>
        </a:dk2>
        <a:lt2>
          <a:srgbClr val="00007D"/>
        </a:lt2>
        <a:accent1>
          <a:srgbClr val="9999FF"/>
        </a:accent1>
        <a:accent2>
          <a:srgbClr val="9999CC"/>
        </a:accent2>
        <a:accent3>
          <a:srgbClr val="FFFFFF"/>
        </a:accent3>
        <a:accent4>
          <a:srgbClr val="000000"/>
        </a:accent4>
        <a:accent5>
          <a:srgbClr val="CACAFF"/>
        </a:accent5>
        <a:accent6>
          <a:srgbClr val="8A8AB9"/>
        </a:accent6>
        <a:hlink>
          <a:srgbClr val="666699"/>
        </a:hlink>
        <a:folHlink>
          <a:srgbClr val="CCCCE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知識管理教學中心 母片</Template>
  <TotalTime>8850</TotalTime>
  <Words>2334</Words>
  <Application>Microsoft Office PowerPoint</Application>
  <PresentationFormat>如螢幕大小 (4:3)</PresentationFormat>
  <Paragraphs>472</Paragraphs>
  <Slides>83</Slides>
  <Notes>36</Notes>
  <HiddenSlides>0</HiddenSlides>
  <MMClips>0</MMClips>
  <ScaleCrop>false</ScaleCrop>
  <HeadingPairs>
    <vt:vector size="6" baseType="variant">
      <vt:variant>
        <vt:lpstr>佈景主題</vt:lpstr>
      </vt:variant>
      <vt:variant>
        <vt:i4>1</vt:i4>
      </vt:variant>
      <vt:variant>
        <vt:lpstr>內嵌 OLE 伺服程式</vt:lpstr>
      </vt:variant>
      <vt:variant>
        <vt:i4>2</vt:i4>
      </vt:variant>
      <vt:variant>
        <vt:lpstr>投影片標題</vt:lpstr>
      </vt:variant>
      <vt:variant>
        <vt:i4>83</vt:i4>
      </vt:variant>
    </vt:vector>
  </HeadingPairs>
  <TitlesOfParts>
    <vt:vector size="86" baseType="lpstr">
      <vt:lpstr>Pixel</vt:lpstr>
      <vt:lpstr>Document</vt:lpstr>
      <vt:lpstr>文件</vt:lpstr>
      <vt:lpstr>動力機械工作坊 開發版安裝與程式介紹</vt:lpstr>
      <vt:lpstr> 大 綱</vt:lpstr>
      <vt:lpstr>動力機械</vt:lpstr>
      <vt:lpstr>軟體開發環境介紹</vt:lpstr>
      <vt:lpstr>Arduino</vt:lpstr>
      <vt:lpstr>PowerPoint 簡報</vt:lpstr>
      <vt:lpstr>開發工具</vt:lpstr>
      <vt:lpstr>軟體下載</vt:lpstr>
      <vt:lpstr>找1.6.7版本</vt:lpstr>
      <vt:lpstr>解開壓縮檔</vt:lpstr>
      <vt:lpstr>解到D:\arduino-1.6.7</vt:lpstr>
      <vt:lpstr>開啟Arduino</vt:lpstr>
      <vt:lpstr>安裝Arduino 函式庫</vt:lpstr>
      <vt:lpstr>安裝Arduino 函式庫</vt:lpstr>
      <vt:lpstr>安裝Arduino 函式庫-切換函式庫目錄</vt:lpstr>
      <vt:lpstr>安裝Arduino 函式庫-切換函式庫目錄</vt:lpstr>
      <vt:lpstr>安裝Arduino 函式庫-切換函式庫目錄</vt:lpstr>
      <vt:lpstr>安裝Arduino函式庫-切換函式庫目錄</vt:lpstr>
      <vt:lpstr>安裝Arduino 函式庫-選擇開發版</vt:lpstr>
      <vt:lpstr>選擇Arduino開發版(UNO)</vt:lpstr>
      <vt:lpstr>安裝Arduino 函式庫-檢核通訊埠正確否</vt:lpstr>
      <vt:lpstr>完成Arduino開發環境</vt:lpstr>
      <vt:lpstr>Arduino 程式介紹</vt:lpstr>
      <vt:lpstr>Arduino 程式架構</vt:lpstr>
      <vt:lpstr>Arduino程式的介面</vt:lpstr>
      <vt:lpstr>PowerPoint 簡報</vt:lpstr>
      <vt:lpstr>PowerPoint 簡報</vt:lpstr>
      <vt:lpstr>PowerPoint 簡報</vt:lpstr>
      <vt:lpstr>Arduino程式架構</vt:lpstr>
      <vt:lpstr>PowerPoint 簡報</vt:lpstr>
      <vt:lpstr>PowerPoint 簡報</vt:lpstr>
      <vt:lpstr>PowerPoint 簡報</vt:lpstr>
      <vt:lpstr>Arduino語法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Q  &amp;  A</vt:lpstr>
      <vt:lpstr>自我介紹</vt:lpstr>
      <vt:lpstr>PowerPoint 簡報</vt:lpstr>
    </vt:vector>
  </TitlesOfParts>
  <Company>靜宜大學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動力機械工作坊開發版安裝與程式介紹</dc:title>
  <dc:subject>開發版安裝與程式介紹</dc:subject>
  <dc:creator>曹永忠</dc:creator>
  <cp:keywords>開發版安裝與程式介紹</cp:keywords>
  <dc:description>資訊與設計之整合_x000d_
~談資管學生未來發展方向~_x000d_
_x000d_
報告者：蔡英德_x000d_
靜宜大學資訊傳播工程學系_x000d_
教授暨主任秘書_x000d_
日期：102年3月29日</dc:description>
  <cp:lastModifiedBy>user</cp:lastModifiedBy>
  <cp:revision>702</cp:revision>
  <cp:lastPrinted>2016-05-25T11:54:26Z</cp:lastPrinted>
  <dcterms:created xsi:type="dcterms:W3CDTF">2003-11-29T08:49:29Z</dcterms:created>
  <dcterms:modified xsi:type="dcterms:W3CDTF">2017-01-14T12:14:07Z</dcterms:modified>
</cp:coreProperties>
</file>